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4" r:id="rId4"/>
    <p:sldMasterId id="2147483723" r:id="rId5"/>
  </p:sldMasterIdLst>
  <p:notesMasterIdLst>
    <p:notesMasterId r:id="rId16"/>
  </p:notesMasterIdLst>
  <p:handoutMasterIdLst>
    <p:handoutMasterId r:id="rId17"/>
  </p:handoutMasterIdLst>
  <p:sldIdLst>
    <p:sldId id="275" r:id="rId6"/>
    <p:sldId id="375" r:id="rId7"/>
    <p:sldId id="433" r:id="rId8"/>
    <p:sldId id="431" r:id="rId9"/>
    <p:sldId id="426" r:id="rId10"/>
    <p:sldId id="415" r:id="rId11"/>
    <p:sldId id="314" r:id="rId12"/>
    <p:sldId id="300" r:id="rId13"/>
    <p:sldId id="430" r:id="rId14"/>
    <p:sldId id="434" r:id="rId15"/>
  </p:sldIdLst>
  <p:sldSz cx="9144000" cy="6858000" type="screen4x3"/>
  <p:notesSz cx="6718300" cy="9867900"/>
  <p:embeddedFontLst>
    <p:embeddedFont>
      <p:font typeface="Arial Bold" panose="020B0704020202020204" pitchFamily="34" charset="0"/>
      <p:bold r:id="rId18"/>
    </p:embeddedFont>
    <p:embeddedFont>
      <p:font typeface="Effra" panose="020B0604020202020204" charset="0"/>
      <p:regular r:id="rId19"/>
      <p:bold r:id="rId20"/>
      <p:italic r:id="rId21"/>
      <p:boldItalic r:id="rId22"/>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521415D9-36F7-43E2-AB2F-B90AF26B5E84}">
      <p14:sectionLst xmlns:p14="http://schemas.microsoft.com/office/powerpoint/2010/main">
        <p14:section name="Default Section" id="{3A5E02F2-72BE-4BC9-BF80-58C3BC96142D}">
          <p14:sldIdLst>
            <p14:sldId id="275"/>
            <p14:sldId id="375"/>
            <p14:sldId id="433"/>
            <p14:sldId id="431"/>
            <p14:sldId id="426"/>
            <p14:sldId id="415"/>
            <p14:sldId id="314"/>
            <p14:sldId id="300"/>
            <p14:sldId id="430"/>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A"/>
    <a:srgbClr val="FFFDEF"/>
    <a:srgbClr val="FFFEF2"/>
    <a:srgbClr val="000000"/>
    <a:srgbClr val="FDE6AB"/>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9" autoAdjust="0"/>
    <p:restoredTop sz="83333" autoAdjust="0"/>
  </p:normalViewPr>
  <p:slideViewPr>
    <p:cSldViewPr showGuides="1">
      <p:cViewPr varScale="1">
        <p:scale>
          <a:sx n="84" d="100"/>
          <a:sy n="84" d="100"/>
        </p:scale>
        <p:origin x="153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FB814-04A1-475B-8E51-0DA1897A0C0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C538355-AD52-4C57-BB65-E61FE8533510}">
      <dgm:prSet phldrT="[Text]"/>
      <dgm:spPr/>
      <dgm:t>
        <a:bodyPr/>
        <a:lstStyle/>
        <a:p>
          <a:r>
            <a:rPr lang="en-US" dirty="0"/>
            <a:t>Study Something You Love</a:t>
          </a:r>
        </a:p>
      </dgm:t>
    </dgm:pt>
    <dgm:pt modelId="{E6C01F70-C314-48E5-AA48-D62BDBD89741}" type="parTrans" cxnId="{0A5DAC02-973B-4F39-A1D4-6982ED62F63E}">
      <dgm:prSet/>
      <dgm:spPr/>
      <dgm:t>
        <a:bodyPr/>
        <a:lstStyle/>
        <a:p>
          <a:endParaRPr lang="en-US"/>
        </a:p>
      </dgm:t>
    </dgm:pt>
    <dgm:pt modelId="{83B60220-3E07-4391-AB71-E10DFE4FA20D}" type="sibTrans" cxnId="{0A5DAC02-973B-4F39-A1D4-6982ED62F63E}">
      <dgm:prSet/>
      <dgm:spPr/>
      <dgm:t>
        <a:bodyPr/>
        <a:lstStyle/>
        <a:p>
          <a:endParaRPr lang="en-US"/>
        </a:p>
      </dgm:t>
    </dgm:pt>
    <dgm:pt modelId="{37BBDBD8-F668-4A58-84B3-E53387943772}">
      <dgm:prSet phldrT="[Text]"/>
      <dgm:spPr/>
      <dgm:t>
        <a:bodyPr/>
        <a:lstStyle/>
        <a:p>
          <a:r>
            <a:rPr lang="en-US" dirty="0"/>
            <a:t>Career Prospects</a:t>
          </a:r>
        </a:p>
      </dgm:t>
    </dgm:pt>
    <dgm:pt modelId="{E389FD07-3A44-4E5B-8F3A-244D5031C1D7}" type="parTrans" cxnId="{E03FFEF5-4D6C-4153-9991-71248C2C302C}">
      <dgm:prSet/>
      <dgm:spPr/>
      <dgm:t>
        <a:bodyPr/>
        <a:lstStyle/>
        <a:p>
          <a:endParaRPr lang="en-US"/>
        </a:p>
      </dgm:t>
    </dgm:pt>
    <dgm:pt modelId="{F6688F33-308F-4626-A040-81F2428599D6}" type="sibTrans" cxnId="{E03FFEF5-4D6C-4153-9991-71248C2C302C}">
      <dgm:prSet/>
      <dgm:spPr/>
      <dgm:t>
        <a:bodyPr/>
        <a:lstStyle/>
        <a:p>
          <a:endParaRPr lang="en-US"/>
        </a:p>
      </dgm:t>
    </dgm:pt>
    <dgm:pt modelId="{B1EC539A-9304-43B3-8BB3-E7CB4D6EBE8C}">
      <dgm:prSet phldrT="[Text]"/>
      <dgm:spPr/>
      <dgm:t>
        <a:bodyPr/>
        <a:lstStyle/>
        <a:p>
          <a:r>
            <a:rPr lang="en-US" dirty="0"/>
            <a:t>Understand the World Better</a:t>
          </a:r>
        </a:p>
      </dgm:t>
    </dgm:pt>
    <dgm:pt modelId="{638143FE-C552-4EC1-9096-D695C908AAB5}" type="parTrans" cxnId="{BDA962CE-D2ED-4947-87AD-1DA1415B9CB7}">
      <dgm:prSet/>
      <dgm:spPr/>
      <dgm:t>
        <a:bodyPr/>
        <a:lstStyle/>
        <a:p>
          <a:endParaRPr lang="en-US"/>
        </a:p>
      </dgm:t>
    </dgm:pt>
    <dgm:pt modelId="{9C7508DF-8687-47F2-B0D4-DBCB98E67137}" type="sibTrans" cxnId="{BDA962CE-D2ED-4947-87AD-1DA1415B9CB7}">
      <dgm:prSet/>
      <dgm:spPr/>
      <dgm:t>
        <a:bodyPr/>
        <a:lstStyle/>
        <a:p>
          <a:endParaRPr lang="en-US"/>
        </a:p>
      </dgm:t>
    </dgm:pt>
    <dgm:pt modelId="{FF8967E5-F3BF-418E-B409-AEFE58080ABE}">
      <dgm:prSet phldrT="[Text]"/>
      <dgm:spPr/>
      <dgm:t>
        <a:bodyPr/>
        <a:lstStyle/>
        <a:p>
          <a:r>
            <a:rPr lang="en-US" dirty="0"/>
            <a:t>Meet New People</a:t>
          </a:r>
        </a:p>
      </dgm:t>
    </dgm:pt>
    <dgm:pt modelId="{8F312107-441B-4685-BDB3-B56497F26269}" type="parTrans" cxnId="{B288D5F4-3A17-42EC-9AC8-BA867829A3F9}">
      <dgm:prSet/>
      <dgm:spPr/>
      <dgm:t>
        <a:bodyPr/>
        <a:lstStyle/>
        <a:p>
          <a:endParaRPr lang="en-US"/>
        </a:p>
      </dgm:t>
    </dgm:pt>
    <dgm:pt modelId="{48BCE880-E0F4-473B-A1B5-19D983DE3875}" type="sibTrans" cxnId="{B288D5F4-3A17-42EC-9AC8-BA867829A3F9}">
      <dgm:prSet/>
      <dgm:spPr/>
      <dgm:t>
        <a:bodyPr/>
        <a:lstStyle/>
        <a:p>
          <a:endParaRPr lang="en-US"/>
        </a:p>
      </dgm:t>
    </dgm:pt>
    <dgm:pt modelId="{219C2789-2FA4-4AC0-AD39-FDD20EED8BF1}">
      <dgm:prSet phldrT="[Text]"/>
      <dgm:spPr/>
      <dgm:t>
        <a:bodyPr/>
        <a:lstStyle/>
        <a:p>
          <a:r>
            <a:rPr lang="en-US" dirty="0"/>
            <a:t>Earn More Money</a:t>
          </a:r>
        </a:p>
      </dgm:t>
    </dgm:pt>
    <dgm:pt modelId="{F6436EDE-23CB-4137-BA56-C5A01A82E5D7}" type="parTrans" cxnId="{417B56F7-B82D-41FD-9F6D-53D13FBE5767}">
      <dgm:prSet/>
      <dgm:spPr/>
      <dgm:t>
        <a:bodyPr/>
        <a:lstStyle/>
        <a:p>
          <a:endParaRPr lang="en-US"/>
        </a:p>
      </dgm:t>
    </dgm:pt>
    <dgm:pt modelId="{48CC2E8A-0142-4D82-91DE-4DFE154DE81A}" type="sibTrans" cxnId="{417B56F7-B82D-41FD-9F6D-53D13FBE5767}">
      <dgm:prSet/>
      <dgm:spPr/>
      <dgm:t>
        <a:bodyPr/>
        <a:lstStyle/>
        <a:p>
          <a:endParaRPr lang="en-US"/>
        </a:p>
      </dgm:t>
    </dgm:pt>
    <dgm:pt modelId="{DF617474-3ED4-4345-B99D-D64B03A87137}">
      <dgm:prSet phldrT="[Text]"/>
      <dgm:spPr/>
      <dgm:t>
        <a:bodyPr/>
        <a:lstStyle/>
        <a:p>
          <a:r>
            <a:rPr lang="en-US" dirty="0"/>
            <a:t>Try New Things</a:t>
          </a:r>
        </a:p>
      </dgm:t>
    </dgm:pt>
    <dgm:pt modelId="{C2EFF156-AB91-4560-8FD4-8E0BA5C33FDE}" type="parTrans" cxnId="{C37A02BF-17D5-46FA-B988-D821E1D0DDE6}">
      <dgm:prSet/>
      <dgm:spPr/>
      <dgm:t>
        <a:bodyPr/>
        <a:lstStyle/>
        <a:p>
          <a:endParaRPr lang="en-US"/>
        </a:p>
      </dgm:t>
    </dgm:pt>
    <dgm:pt modelId="{B630167E-DC18-442B-AD55-2596E8BFB58E}" type="sibTrans" cxnId="{C37A02BF-17D5-46FA-B988-D821E1D0DDE6}">
      <dgm:prSet/>
      <dgm:spPr/>
      <dgm:t>
        <a:bodyPr/>
        <a:lstStyle/>
        <a:p>
          <a:endParaRPr lang="en-US"/>
        </a:p>
      </dgm:t>
    </dgm:pt>
    <dgm:pt modelId="{20B6E73F-9EDA-4139-8E05-898B3AD02987}">
      <dgm:prSet phldrT="[Text]"/>
      <dgm:spPr/>
      <dgm:t>
        <a:bodyPr/>
        <a:lstStyle/>
        <a:p>
          <a:r>
            <a:rPr lang="en-US" dirty="0"/>
            <a:t>Gain New Skills</a:t>
          </a:r>
        </a:p>
      </dgm:t>
    </dgm:pt>
    <dgm:pt modelId="{3C4B5971-3041-4332-9794-062C64546C5C}" type="parTrans" cxnId="{E48FBBD4-3FE1-40D8-A2B2-E4332821A753}">
      <dgm:prSet/>
      <dgm:spPr/>
      <dgm:t>
        <a:bodyPr/>
        <a:lstStyle/>
        <a:p>
          <a:endParaRPr lang="en-US"/>
        </a:p>
      </dgm:t>
    </dgm:pt>
    <dgm:pt modelId="{7C60FB25-13A7-497D-81FA-9901E306B74E}" type="sibTrans" cxnId="{E48FBBD4-3FE1-40D8-A2B2-E4332821A753}">
      <dgm:prSet/>
      <dgm:spPr/>
      <dgm:t>
        <a:bodyPr/>
        <a:lstStyle/>
        <a:p>
          <a:endParaRPr lang="en-US"/>
        </a:p>
      </dgm:t>
    </dgm:pt>
    <dgm:pt modelId="{EE234258-74C3-4D64-B66B-DF77EC0EA0EE}" type="pres">
      <dgm:prSet presAssocID="{C7EFB814-04A1-475B-8E51-0DA1897A0C0B}" presName="cycle" presStyleCnt="0">
        <dgm:presLayoutVars>
          <dgm:dir/>
          <dgm:resizeHandles val="exact"/>
        </dgm:presLayoutVars>
      </dgm:prSet>
      <dgm:spPr/>
    </dgm:pt>
    <dgm:pt modelId="{6F1E00E9-6879-4AFD-B2B0-ACFDFB525904}" type="pres">
      <dgm:prSet presAssocID="{EC538355-AD52-4C57-BB65-E61FE8533510}" presName="node" presStyleLbl="node1" presStyleIdx="0" presStyleCnt="7">
        <dgm:presLayoutVars>
          <dgm:bulletEnabled val="1"/>
        </dgm:presLayoutVars>
      </dgm:prSet>
      <dgm:spPr/>
    </dgm:pt>
    <dgm:pt modelId="{587A6D64-01D9-4FDF-826F-64FFBD68128A}" type="pres">
      <dgm:prSet presAssocID="{EC538355-AD52-4C57-BB65-E61FE8533510}" presName="spNode" presStyleCnt="0"/>
      <dgm:spPr/>
    </dgm:pt>
    <dgm:pt modelId="{892A4353-4EB6-4B1D-B548-6457E2E3DF41}" type="pres">
      <dgm:prSet presAssocID="{83B60220-3E07-4391-AB71-E10DFE4FA20D}" presName="sibTrans" presStyleLbl="sibTrans1D1" presStyleIdx="0" presStyleCnt="7"/>
      <dgm:spPr/>
    </dgm:pt>
    <dgm:pt modelId="{C7F9EDE5-747E-4779-B7C6-24EDCB0D2DDB}" type="pres">
      <dgm:prSet presAssocID="{37BBDBD8-F668-4A58-84B3-E53387943772}" presName="node" presStyleLbl="node1" presStyleIdx="1" presStyleCnt="7">
        <dgm:presLayoutVars>
          <dgm:bulletEnabled val="1"/>
        </dgm:presLayoutVars>
      </dgm:prSet>
      <dgm:spPr/>
    </dgm:pt>
    <dgm:pt modelId="{CF3206A2-E619-47AD-B0C1-A937AB9CD788}" type="pres">
      <dgm:prSet presAssocID="{37BBDBD8-F668-4A58-84B3-E53387943772}" presName="spNode" presStyleCnt="0"/>
      <dgm:spPr/>
    </dgm:pt>
    <dgm:pt modelId="{5DC0C23B-40CD-4709-AD4C-559B11D386A2}" type="pres">
      <dgm:prSet presAssocID="{F6688F33-308F-4626-A040-81F2428599D6}" presName="sibTrans" presStyleLbl="sibTrans1D1" presStyleIdx="1" presStyleCnt="7"/>
      <dgm:spPr/>
    </dgm:pt>
    <dgm:pt modelId="{49D0B391-2D8B-4EDD-9A1E-241BEEFAD065}" type="pres">
      <dgm:prSet presAssocID="{B1EC539A-9304-43B3-8BB3-E7CB4D6EBE8C}" presName="node" presStyleLbl="node1" presStyleIdx="2" presStyleCnt="7">
        <dgm:presLayoutVars>
          <dgm:bulletEnabled val="1"/>
        </dgm:presLayoutVars>
      </dgm:prSet>
      <dgm:spPr/>
    </dgm:pt>
    <dgm:pt modelId="{094ECED5-8152-42DB-84DA-A6DEEE6F5756}" type="pres">
      <dgm:prSet presAssocID="{B1EC539A-9304-43B3-8BB3-E7CB4D6EBE8C}" presName="spNode" presStyleCnt="0"/>
      <dgm:spPr/>
    </dgm:pt>
    <dgm:pt modelId="{B37A2285-83EB-41A3-B5A2-E2BD8610619B}" type="pres">
      <dgm:prSet presAssocID="{9C7508DF-8687-47F2-B0D4-DBCB98E67137}" presName="sibTrans" presStyleLbl="sibTrans1D1" presStyleIdx="2" presStyleCnt="7"/>
      <dgm:spPr/>
    </dgm:pt>
    <dgm:pt modelId="{4338CD40-2411-4C9F-8102-51857FE2B384}" type="pres">
      <dgm:prSet presAssocID="{FF8967E5-F3BF-418E-B409-AEFE58080ABE}" presName="node" presStyleLbl="node1" presStyleIdx="3" presStyleCnt="7">
        <dgm:presLayoutVars>
          <dgm:bulletEnabled val="1"/>
        </dgm:presLayoutVars>
      </dgm:prSet>
      <dgm:spPr/>
    </dgm:pt>
    <dgm:pt modelId="{7021EEAE-15A7-431B-9578-323990D89FC0}" type="pres">
      <dgm:prSet presAssocID="{FF8967E5-F3BF-418E-B409-AEFE58080ABE}" presName="spNode" presStyleCnt="0"/>
      <dgm:spPr/>
    </dgm:pt>
    <dgm:pt modelId="{533F4AD9-4374-4FC2-819E-DC8BDBB947B9}" type="pres">
      <dgm:prSet presAssocID="{48BCE880-E0F4-473B-A1B5-19D983DE3875}" presName="sibTrans" presStyleLbl="sibTrans1D1" presStyleIdx="3" presStyleCnt="7"/>
      <dgm:spPr/>
    </dgm:pt>
    <dgm:pt modelId="{6C5E8FCC-A3F1-460D-AC78-E60095533B8B}" type="pres">
      <dgm:prSet presAssocID="{219C2789-2FA4-4AC0-AD39-FDD20EED8BF1}" presName="node" presStyleLbl="node1" presStyleIdx="4" presStyleCnt="7">
        <dgm:presLayoutVars>
          <dgm:bulletEnabled val="1"/>
        </dgm:presLayoutVars>
      </dgm:prSet>
      <dgm:spPr/>
    </dgm:pt>
    <dgm:pt modelId="{3FF344A3-69FD-4B98-9EFE-42C131158616}" type="pres">
      <dgm:prSet presAssocID="{219C2789-2FA4-4AC0-AD39-FDD20EED8BF1}" presName="spNode" presStyleCnt="0"/>
      <dgm:spPr/>
    </dgm:pt>
    <dgm:pt modelId="{9CAF1A2A-1C5A-42D9-99E9-1BC6C9771C05}" type="pres">
      <dgm:prSet presAssocID="{48CC2E8A-0142-4D82-91DE-4DFE154DE81A}" presName="sibTrans" presStyleLbl="sibTrans1D1" presStyleIdx="4" presStyleCnt="7"/>
      <dgm:spPr/>
    </dgm:pt>
    <dgm:pt modelId="{166FD06C-EFCE-49C4-9E95-B5EE8D2FB240}" type="pres">
      <dgm:prSet presAssocID="{DF617474-3ED4-4345-B99D-D64B03A87137}" presName="node" presStyleLbl="node1" presStyleIdx="5" presStyleCnt="7">
        <dgm:presLayoutVars>
          <dgm:bulletEnabled val="1"/>
        </dgm:presLayoutVars>
      </dgm:prSet>
      <dgm:spPr/>
    </dgm:pt>
    <dgm:pt modelId="{F1BBF97F-4545-4A41-95C8-7BD2E85152FB}" type="pres">
      <dgm:prSet presAssocID="{DF617474-3ED4-4345-B99D-D64B03A87137}" presName="spNode" presStyleCnt="0"/>
      <dgm:spPr/>
    </dgm:pt>
    <dgm:pt modelId="{053BF603-BCE9-4174-8933-6FF6A9254676}" type="pres">
      <dgm:prSet presAssocID="{B630167E-DC18-442B-AD55-2596E8BFB58E}" presName="sibTrans" presStyleLbl="sibTrans1D1" presStyleIdx="5" presStyleCnt="7"/>
      <dgm:spPr/>
    </dgm:pt>
    <dgm:pt modelId="{DC8AFF59-C5D2-42C0-9716-D12762825008}" type="pres">
      <dgm:prSet presAssocID="{20B6E73F-9EDA-4139-8E05-898B3AD02987}" presName="node" presStyleLbl="node1" presStyleIdx="6" presStyleCnt="7">
        <dgm:presLayoutVars>
          <dgm:bulletEnabled val="1"/>
        </dgm:presLayoutVars>
      </dgm:prSet>
      <dgm:spPr/>
    </dgm:pt>
    <dgm:pt modelId="{447A29CC-8724-4FB5-84EA-2DB5A1816F02}" type="pres">
      <dgm:prSet presAssocID="{20B6E73F-9EDA-4139-8E05-898B3AD02987}" presName="spNode" presStyleCnt="0"/>
      <dgm:spPr/>
    </dgm:pt>
    <dgm:pt modelId="{A91EF450-BD64-4C2B-A358-25B61F8CFE3A}" type="pres">
      <dgm:prSet presAssocID="{7C60FB25-13A7-497D-81FA-9901E306B74E}" presName="sibTrans" presStyleLbl="sibTrans1D1" presStyleIdx="6" presStyleCnt="7"/>
      <dgm:spPr/>
    </dgm:pt>
  </dgm:ptLst>
  <dgm:cxnLst>
    <dgm:cxn modelId="{0A5DAC02-973B-4F39-A1D4-6982ED62F63E}" srcId="{C7EFB814-04A1-475B-8E51-0DA1897A0C0B}" destId="{EC538355-AD52-4C57-BB65-E61FE8533510}" srcOrd="0" destOrd="0" parTransId="{E6C01F70-C314-48E5-AA48-D62BDBD89741}" sibTransId="{83B60220-3E07-4391-AB71-E10DFE4FA20D}"/>
    <dgm:cxn modelId="{EA73000D-B2AA-44A6-8612-8A51599EAB92}" type="presOf" srcId="{FF8967E5-F3BF-418E-B409-AEFE58080ABE}" destId="{4338CD40-2411-4C9F-8102-51857FE2B384}" srcOrd="0" destOrd="0" presId="urn:microsoft.com/office/officeart/2005/8/layout/cycle6"/>
    <dgm:cxn modelId="{4DBEE81C-F271-4D1A-B035-375CEC988032}" type="presOf" srcId="{219C2789-2FA4-4AC0-AD39-FDD20EED8BF1}" destId="{6C5E8FCC-A3F1-460D-AC78-E60095533B8B}" srcOrd="0" destOrd="0" presId="urn:microsoft.com/office/officeart/2005/8/layout/cycle6"/>
    <dgm:cxn modelId="{7B607922-8314-4724-8CB7-60976B82FB0A}" type="presOf" srcId="{DF617474-3ED4-4345-B99D-D64B03A87137}" destId="{166FD06C-EFCE-49C4-9E95-B5EE8D2FB240}" srcOrd="0" destOrd="0" presId="urn:microsoft.com/office/officeart/2005/8/layout/cycle6"/>
    <dgm:cxn modelId="{F69CD023-69BA-4C47-8BE7-0EE8174FD767}" type="presOf" srcId="{48BCE880-E0F4-473B-A1B5-19D983DE3875}" destId="{533F4AD9-4374-4FC2-819E-DC8BDBB947B9}" srcOrd="0" destOrd="0" presId="urn:microsoft.com/office/officeart/2005/8/layout/cycle6"/>
    <dgm:cxn modelId="{CA2EA232-394B-4B1A-8572-96F67A0BD542}" type="presOf" srcId="{7C60FB25-13A7-497D-81FA-9901E306B74E}" destId="{A91EF450-BD64-4C2B-A358-25B61F8CFE3A}" srcOrd="0" destOrd="0" presId="urn:microsoft.com/office/officeart/2005/8/layout/cycle6"/>
    <dgm:cxn modelId="{72A6E935-B67A-4D41-BA95-5192A7218855}" type="presOf" srcId="{9C7508DF-8687-47F2-B0D4-DBCB98E67137}" destId="{B37A2285-83EB-41A3-B5A2-E2BD8610619B}" srcOrd="0" destOrd="0" presId="urn:microsoft.com/office/officeart/2005/8/layout/cycle6"/>
    <dgm:cxn modelId="{4860A13E-47FD-45BD-92FC-94C851729541}" type="presOf" srcId="{C7EFB814-04A1-475B-8E51-0DA1897A0C0B}" destId="{EE234258-74C3-4D64-B66B-DF77EC0EA0EE}" srcOrd="0" destOrd="0" presId="urn:microsoft.com/office/officeart/2005/8/layout/cycle6"/>
    <dgm:cxn modelId="{7796AB64-74E5-4D7F-8093-C7CFF6786446}" type="presOf" srcId="{B1EC539A-9304-43B3-8BB3-E7CB4D6EBE8C}" destId="{49D0B391-2D8B-4EDD-9A1E-241BEEFAD065}" srcOrd="0" destOrd="0" presId="urn:microsoft.com/office/officeart/2005/8/layout/cycle6"/>
    <dgm:cxn modelId="{AD1C1970-ADB3-43CB-A0E1-109D34171B5A}" type="presOf" srcId="{F6688F33-308F-4626-A040-81F2428599D6}" destId="{5DC0C23B-40CD-4709-AD4C-559B11D386A2}" srcOrd="0" destOrd="0" presId="urn:microsoft.com/office/officeart/2005/8/layout/cycle6"/>
    <dgm:cxn modelId="{C220B373-0AD2-4F29-BD4F-1D247C0BF029}" type="presOf" srcId="{48CC2E8A-0142-4D82-91DE-4DFE154DE81A}" destId="{9CAF1A2A-1C5A-42D9-99E9-1BC6C9771C05}" srcOrd="0" destOrd="0" presId="urn:microsoft.com/office/officeart/2005/8/layout/cycle6"/>
    <dgm:cxn modelId="{B418C358-9050-410C-BAAD-D74E1AD49FE0}" type="presOf" srcId="{B630167E-DC18-442B-AD55-2596E8BFB58E}" destId="{053BF603-BCE9-4174-8933-6FF6A9254676}" srcOrd="0" destOrd="0" presId="urn:microsoft.com/office/officeart/2005/8/layout/cycle6"/>
    <dgm:cxn modelId="{FCE2DC87-6790-4D5B-B501-04BB2B5F9E34}" type="presOf" srcId="{EC538355-AD52-4C57-BB65-E61FE8533510}" destId="{6F1E00E9-6879-4AFD-B2B0-ACFDFB525904}" srcOrd="0" destOrd="0" presId="urn:microsoft.com/office/officeart/2005/8/layout/cycle6"/>
    <dgm:cxn modelId="{A69086AE-7D9C-4F22-A5C3-9D415BDB6D6C}" type="presOf" srcId="{20B6E73F-9EDA-4139-8E05-898B3AD02987}" destId="{DC8AFF59-C5D2-42C0-9716-D12762825008}" srcOrd="0" destOrd="0" presId="urn:microsoft.com/office/officeart/2005/8/layout/cycle6"/>
    <dgm:cxn modelId="{F3B872B0-2A54-4005-9484-51F3433DC533}" type="presOf" srcId="{37BBDBD8-F668-4A58-84B3-E53387943772}" destId="{C7F9EDE5-747E-4779-B7C6-24EDCB0D2DDB}" srcOrd="0" destOrd="0" presId="urn:microsoft.com/office/officeart/2005/8/layout/cycle6"/>
    <dgm:cxn modelId="{C37A02BF-17D5-46FA-B988-D821E1D0DDE6}" srcId="{C7EFB814-04A1-475B-8E51-0DA1897A0C0B}" destId="{DF617474-3ED4-4345-B99D-D64B03A87137}" srcOrd="5" destOrd="0" parTransId="{C2EFF156-AB91-4560-8FD4-8E0BA5C33FDE}" sibTransId="{B630167E-DC18-442B-AD55-2596E8BFB58E}"/>
    <dgm:cxn modelId="{BDA962CE-D2ED-4947-87AD-1DA1415B9CB7}" srcId="{C7EFB814-04A1-475B-8E51-0DA1897A0C0B}" destId="{B1EC539A-9304-43B3-8BB3-E7CB4D6EBE8C}" srcOrd="2" destOrd="0" parTransId="{638143FE-C552-4EC1-9096-D695C908AAB5}" sibTransId="{9C7508DF-8687-47F2-B0D4-DBCB98E67137}"/>
    <dgm:cxn modelId="{E48FBBD4-3FE1-40D8-A2B2-E4332821A753}" srcId="{C7EFB814-04A1-475B-8E51-0DA1897A0C0B}" destId="{20B6E73F-9EDA-4139-8E05-898B3AD02987}" srcOrd="6" destOrd="0" parTransId="{3C4B5971-3041-4332-9794-062C64546C5C}" sibTransId="{7C60FB25-13A7-497D-81FA-9901E306B74E}"/>
    <dgm:cxn modelId="{B288D5F4-3A17-42EC-9AC8-BA867829A3F9}" srcId="{C7EFB814-04A1-475B-8E51-0DA1897A0C0B}" destId="{FF8967E5-F3BF-418E-B409-AEFE58080ABE}" srcOrd="3" destOrd="0" parTransId="{8F312107-441B-4685-BDB3-B56497F26269}" sibTransId="{48BCE880-E0F4-473B-A1B5-19D983DE3875}"/>
    <dgm:cxn modelId="{E03FFEF5-4D6C-4153-9991-71248C2C302C}" srcId="{C7EFB814-04A1-475B-8E51-0DA1897A0C0B}" destId="{37BBDBD8-F668-4A58-84B3-E53387943772}" srcOrd="1" destOrd="0" parTransId="{E389FD07-3A44-4E5B-8F3A-244D5031C1D7}" sibTransId="{F6688F33-308F-4626-A040-81F2428599D6}"/>
    <dgm:cxn modelId="{417B56F7-B82D-41FD-9F6D-53D13FBE5767}" srcId="{C7EFB814-04A1-475B-8E51-0DA1897A0C0B}" destId="{219C2789-2FA4-4AC0-AD39-FDD20EED8BF1}" srcOrd="4" destOrd="0" parTransId="{F6436EDE-23CB-4137-BA56-C5A01A82E5D7}" sibTransId="{48CC2E8A-0142-4D82-91DE-4DFE154DE81A}"/>
    <dgm:cxn modelId="{B44BCEF9-C27D-45C4-8DF5-1B8A00A3E27D}" type="presOf" srcId="{83B60220-3E07-4391-AB71-E10DFE4FA20D}" destId="{892A4353-4EB6-4B1D-B548-6457E2E3DF41}" srcOrd="0" destOrd="0" presId="urn:microsoft.com/office/officeart/2005/8/layout/cycle6"/>
    <dgm:cxn modelId="{7EE58AB7-438E-47BC-BEC7-DD16CD2074F6}" type="presParOf" srcId="{EE234258-74C3-4D64-B66B-DF77EC0EA0EE}" destId="{6F1E00E9-6879-4AFD-B2B0-ACFDFB525904}" srcOrd="0" destOrd="0" presId="urn:microsoft.com/office/officeart/2005/8/layout/cycle6"/>
    <dgm:cxn modelId="{5D814E8D-968B-40E0-8093-369800E29B56}" type="presParOf" srcId="{EE234258-74C3-4D64-B66B-DF77EC0EA0EE}" destId="{587A6D64-01D9-4FDF-826F-64FFBD68128A}" srcOrd="1" destOrd="0" presId="urn:microsoft.com/office/officeart/2005/8/layout/cycle6"/>
    <dgm:cxn modelId="{AFE352C8-E3D4-4854-891E-B0EB79928565}" type="presParOf" srcId="{EE234258-74C3-4D64-B66B-DF77EC0EA0EE}" destId="{892A4353-4EB6-4B1D-B548-6457E2E3DF41}" srcOrd="2" destOrd="0" presId="urn:microsoft.com/office/officeart/2005/8/layout/cycle6"/>
    <dgm:cxn modelId="{FAE8DF04-9BB3-444A-88BB-218D3B2FA17E}" type="presParOf" srcId="{EE234258-74C3-4D64-B66B-DF77EC0EA0EE}" destId="{C7F9EDE5-747E-4779-B7C6-24EDCB0D2DDB}" srcOrd="3" destOrd="0" presId="urn:microsoft.com/office/officeart/2005/8/layout/cycle6"/>
    <dgm:cxn modelId="{38EDFE42-49B3-4F26-BC23-9BFA82E2462E}" type="presParOf" srcId="{EE234258-74C3-4D64-B66B-DF77EC0EA0EE}" destId="{CF3206A2-E619-47AD-B0C1-A937AB9CD788}" srcOrd="4" destOrd="0" presId="urn:microsoft.com/office/officeart/2005/8/layout/cycle6"/>
    <dgm:cxn modelId="{665E6F4A-39D9-4C53-9E67-48E1E8051686}" type="presParOf" srcId="{EE234258-74C3-4D64-B66B-DF77EC0EA0EE}" destId="{5DC0C23B-40CD-4709-AD4C-559B11D386A2}" srcOrd="5" destOrd="0" presId="urn:microsoft.com/office/officeart/2005/8/layout/cycle6"/>
    <dgm:cxn modelId="{6B77BBB6-B5B0-45A2-861F-C25ABBC0D083}" type="presParOf" srcId="{EE234258-74C3-4D64-B66B-DF77EC0EA0EE}" destId="{49D0B391-2D8B-4EDD-9A1E-241BEEFAD065}" srcOrd="6" destOrd="0" presId="urn:microsoft.com/office/officeart/2005/8/layout/cycle6"/>
    <dgm:cxn modelId="{B5C48700-4109-4009-9ED2-3EDF7DB1FE1D}" type="presParOf" srcId="{EE234258-74C3-4D64-B66B-DF77EC0EA0EE}" destId="{094ECED5-8152-42DB-84DA-A6DEEE6F5756}" srcOrd="7" destOrd="0" presId="urn:microsoft.com/office/officeart/2005/8/layout/cycle6"/>
    <dgm:cxn modelId="{B7C2B6C0-D59C-4249-8253-976626DC8A03}" type="presParOf" srcId="{EE234258-74C3-4D64-B66B-DF77EC0EA0EE}" destId="{B37A2285-83EB-41A3-B5A2-E2BD8610619B}" srcOrd="8" destOrd="0" presId="urn:microsoft.com/office/officeart/2005/8/layout/cycle6"/>
    <dgm:cxn modelId="{BC9426A2-3420-4A72-990D-C43530A98598}" type="presParOf" srcId="{EE234258-74C3-4D64-B66B-DF77EC0EA0EE}" destId="{4338CD40-2411-4C9F-8102-51857FE2B384}" srcOrd="9" destOrd="0" presId="urn:microsoft.com/office/officeart/2005/8/layout/cycle6"/>
    <dgm:cxn modelId="{756CF2F6-D51E-437F-B063-E3A0E4804DEC}" type="presParOf" srcId="{EE234258-74C3-4D64-B66B-DF77EC0EA0EE}" destId="{7021EEAE-15A7-431B-9578-323990D89FC0}" srcOrd="10" destOrd="0" presId="urn:microsoft.com/office/officeart/2005/8/layout/cycle6"/>
    <dgm:cxn modelId="{D8BCD127-71F0-4B94-B141-5EF006F10C2E}" type="presParOf" srcId="{EE234258-74C3-4D64-B66B-DF77EC0EA0EE}" destId="{533F4AD9-4374-4FC2-819E-DC8BDBB947B9}" srcOrd="11" destOrd="0" presId="urn:microsoft.com/office/officeart/2005/8/layout/cycle6"/>
    <dgm:cxn modelId="{045475AD-187F-4B6E-9491-FFA8D321C92D}" type="presParOf" srcId="{EE234258-74C3-4D64-B66B-DF77EC0EA0EE}" destId="{6C5E8FCC-A3F1-460D-AC78-E60095533B8B}" srcOrd="12" destOrd="0" presId="urn:microsoft.com/office/officeart/2005/8/layout/cycle6"/>
    <dgm:cxn modelId="{579D2D19-FA0D-4ED0-B5EC-998C3C0CD25B}" type="presParOf" srcId="{EE234258-74C3-4D64-B66B-DF77EC0EA0EE}" destId="{3FF344A3-69FD-4B98-9EFE-42C131158616}" srcOrd="13" destOrd="0" presId="urn:microsoft.com/office/officeart/2005/8/layout/cycle6"/>
    <dgm:cxn modelId="{F928CEE7-8F52-438C-8F3A-D8C9CE245BA5}" type="presParOf" srcId="{EE234258-74C3-4D64-B66B-DF77EC0EA0EE}" destId="{9CAF1A2A-1C5A-42D9-99E9-1BC6C9771C05}" srcOrd="14" destOrd="0" presId="urn:microsoft.com/office/officeart/2005/8/layout/cycle6"/>
    <dgm:cxn modelId="{DE86429E-E1CE-47EE-BF84-25882028159E}" type="presParOf" srcId="{EE234258-74C3-4D64-B66B-DF77EC0EA0EE}" destId="{166FD06C-EFCE-49C4-9E95-B5EE8D2FB240}" srcOrd="15" destOrd="0" presId="urn:microsoft.com/office/officeart/2005/8/layout/cycle6"/>
    <dgm:cxn modelId="{F1091712-00C2-4BEE-A089-B924F96E39FD}" type="presParOf" srcId="{EE234258-74C3-4D64-B66B-DF77EC0EA0EE}" destId="{F1BBF97F-4545-4A41-95C8-7BD2E85152FB}" srcOrd="16" destOrd="0" presId="urn:microsoft.com/office/officeart/2005/8/layout/cycle6"/>
    <dgm:cxn modelId="{1E7A411D-1AB9-4B3A-A28B-F5D4BA0096AA}" type="presParOf" srcId="{EE234258-74C3-4D64-B66B-DF77EC0EA0EE}" destId="{053BF603-BCE9-4174-8933-6FF6A9254676}" srcOrd="17" destOrd="0" presId="urn:microsoft.com/office/officeart/2005/8/layout/cycle6"/>
    <dgm:cxn modelId="{604C9793-DFD0-4950-B708-300A063D2910}" type="presParOf" srcId="{EE234258-74C3-4D64-B66B-DF77EC0EA0EE}" destId="{DC8AFF59-C5D2-42C0-9716-D12762825008}" srcOrd="18" destOrd="0" presId="urn:microsoft.com/office/officeart/2005/8/layout/cycle6"/>
    <dgm:cxn modelId="{3CF6F01F-3D30-46DD-9C57-FB3BA24CE1CF}" type="presParOf" srcId="{EE234258-74C3-4D64-B66B-DF77EC0EA0EE}" destId="{447A29CC-8724-4FB5-84EA-2DB5A1816F02}" srcOrd="19" destOrd="0" presId="urn:microsoft.com/office/officeart/2005/8/layout/cycle6"/>
    <dgm:cxn modelId="{FCE26B9F-7E73-4071-982F-F1508EC27386}" type="presParOf" srcId="{EE234258-74C3-4D64-B66B-DF77EC0EA0EE}" destId="{A91EF450-BD64-4C2B-A358-25B61F8CFE3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E00E9-6879-4AFD-B2B0-ACFDFB525904}">
      <dsp:nvSpPr>
        <dsp:cNvPr id="0" name=""/>
        <dsp:cNvSpPr/>
      </dsp:nvSpPr>
      <dsp:spPr>
        <a:xfrm>
          <a:off x="3577750" y="2179"/>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Study Something You Love</a:t>
          </a:r>
        </a:p>
      </dsp:txBody>
      <dsp:txXfrm>
        <a:off x="3621441" y="45870"/>
        <a:ext cx="1289557" cy="807628"/>
      </dsp:txXfrm>
    </dsp:sp>
    <dsp:sp modelId="{892A4353-4EB6-4B1D-B548-6457E2E3DF41}">
      <dsp:nvSpPr>
        <dsp:cNvPr id="0" name=""/>
        <dsp:cNvSpPr/>
      </dsp:nvSpPr>
      <dsp:spPr>
        <a:xfrm>
          <a:off x="1713539" y="449684"/>
          <a:ext cx="5105360" cy="5105360"/>
        </a:xfrm>
        <a:custGeom>
          <a:avLst/>
          <a:gdLst/>
          <a:ahLst/>
          <a:cxnLst/>
          <a:rect l="0" t="0" r="0" b="0"/>
          <a:pathLst>
            <a:path>
              <a:moveTo>
                <a:pt x="3250246" y="97160"/>
              </a:moveTo>
              <a:arcTo wR="2552680" hR="2552680" stAng="17151530" swAng="12548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F9EDE5-747E-4779-B7C6-24EDCB0D2DDB}">
      <dsp:nvSpPr>
        <dsp:cNvPr id="0" name=""/>
        <dsp:cNvSpPr/>
      </dsp:nvSpPr>
      <dsp:spPr>
        <a:xfrm>
          <a:off x="5573516" y="963289"/>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Career Prospects</a:t>
          </a:r>
        </a:p>
      </dsp:txBody>
      <dsp:txXfrm>
        <a:off x="5617207" y="1006980"/>
        <a:ext cx="1289557" cy="807628"/>
      </dsp:txXfrm>
    </dsp:sp>
    <dsp:sp modelId="{5DC0C23B-40CD-4709-AD4C-559B11D386A2}">
      <dsp:nvSpPr>
        <dsp:cNvPr id="0" name=""/>
        <dsp:cNvSpPr/>
      </dsp:nvSpPr>
      <dsp:spPr>
        <a:xfrm>
          <a:off x="1713539" y="449684"/>
          <a:ext cx="5105360" cy="5105360"/>
        </a:xfrm>
        <a:custGeom>
          <a:avLst/>
          <a:gdLst/>
          <a:ahLst/>
          <a:cxnLst/>
          <a:rect l="0" t="0" r="0" b="0"/>
          <a:pathLst>
            <a:path>
              <a:moveTo>
                <a:pt x="4840393" y="1420185"/>
              </a:moveTo>
              <a:arcTo wR="2552680" hR="2552680" stAng="20019783" swAng="17251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D0B391-2D8B-4EDD-9A1E-241BEEFAD065}">
      <dsp:nvSpPr>
        <dsp:cNvPr id="0" name=""/>
        <dsp:cNvSpPr/>
      </dsp:nvSpPr>
      <dsp:spPr>
        <a:xfrm>
          <a:off x="6066429" y="3122885"/>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Understand the World Better</a:t>
          </a:r>
        </a:p>
      </dsp:txBody>
      <dsp:txXfrm>
        <a:off x="6110120" y="3166576"/>
        <a:ext cx="1289557" cy="807628"/>
      </dsp:txXfrm>
    </dsp:sp>
    <dsp:sp modelId="{B37A2285-83EB-41A3-B5A2-E2BD8610619B}">
      <dsp:nvSpPr>
        <dsp:cNvPr id="0" name=""/>
        <dsp:cNvSpPr/>
      </dsp:nvSpPr>
      <dsp:spPr>
        <a:xfrm>
          <a:off x="1713539" y="449684"/>
          <a:ext cx="5105360" cy="5105360"/>
        </a:xfrm>
        <a:custGeom>
          <a:avLst/>
          <a:gdLst/>
          <a:ahLst/>
          <a:cxnLst/>
          <a:rect l="0" t="0" r="0" b="0"/>
          <a:pathLst>
            <a:path>
              <a:moveTo>
                <a:pt x="4890579" y="3577573"/>
              </a:moveTo>
              <a:arcTo wR="2552680" hR="2552680" stAng="1420307" swAng="13573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38CD40-2411-4C9F-8102-51857FE2B384}">
      <dsp:nvSpPr>
        <dsp:cNvPr id="0" name=""/>
        <dsp:cNvSpPr/>
      </dsp:nvSpPr>
      <dsp:spPr>
        <a:xfrm>
          <a:off x="4685316" y="4854745"/>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Meet New People</a:t>
          </a:r>
        </a:p>
      </dsp:txBody>
      <dsp:txXfrm>
        <a:off x="4729007" y="4898436"/>
        <a:ext cx="1289557" cy="807628"/>
      </dsp:txXfrm>
    </dsp:sp>
    <dsp:sp modelId="{533F4AD9-4374-4FC2-819E-DC8BDBB947B9}">
      <dsp:nvSpPr>
        <dsp:cNvPr id="0" name=""/>
        <dsp:cNvSpPr/>
      </dsp:nvSpPr>
      <dsp:spPr>
        <a:xfrm>
          <a:off x="1713539" y="449684"/>
          <a:ext cx="5105360" cy="5105360"/>
        </a:xfrm>
        <a:custGeom>
          <a:avLst/>
          <a:gdLst/>
          <a:ahLst/>
          <a:cxnLst/>
          <a:rect l="0" t="0" r="0" b="0"/>
          <a:pathLst>
            <a:path>
              <a:moveTo>
                <a:pt x="2963506" y="5072084"/>
              </a:moveTo>
              <a:arcTo wR="2552680" hR="2552680" stAng="4844315" swAng="11113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5E8FCC-A3F1-460D-AC78-E60095533B8B}">
      <dsp:nvSpPr>
        <dsp:cNvPr id="0" name=""/>
        <dsp:cNvSpPr/>
      </dsp:nvSpPr>
      <dsp:spPr>
        <a:xfrm>
          <a:off x="2470183" y="4854745"/>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Earn More Money</a:t>
          </a:r>
        </a:p>
      </dsp:txBody>
      <dsp:txXfrm>
        <a:off x="2513874" y="4898436"/>
        <a:ext cx="1289557" cy="807628"/>
      </dsp:txXfrm>
    </dsp:sp>
    <dsp:sp modelId="{9CAF1A2A-1C5A-42D9-99E9-1BC6C9771C05}">
      <dsp:nvSpPr>
        <dsp:cNvPr id="0" name=""/>
        <dsp:cNvSpPr/>
      </dsp:nvSpPr>
      <dsp:spPr>
        <a:xfrm>
          <a:off x="1713539" y="449684"/>
          <a:ext cx="5105360" cy="5105360"/>
        </a:xfrm>
        <a:custGeom>
          <a:avLst/>
          <a:gdLst/>
          <a:ahLst/>
          <a:cxnLst/>
          <a:rect l="0" t="0" r="0" b="0"/>
          <a:pathLst>
            <a:path>
              <a:moveTo>
                <a:pt x="788904" y="4398018"/>
              </a:moveTo>
              <a:arcTo wR="2552680" hR="2552680" stAng="8022324" swAng="135736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6FD06C-EFCE-49C4-9E95-B5EE8D2FB240}">
      <dsp:nvSpPr>
        <dsp:cNvPr id="0" name=""/>
        <dsp:cNvSpPr/>
      </dsp:nvSpPr>
      <dsp:spPr>
        <a:xfrm>
          <a:off x="1089070" y="3122885"/>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Try New Things</a:t>
          </a:r>
        </a:p>
      </dsp:txBody>
      <dsp:txXfrm>
        <a:off x="1132761" y="3166576"/>
        <a:ext cx="1289557" cy="807628"/>
      </dsp:txXfrm>
    </dsp:sp>
    <dsp:sp modelId="{053BF603-BCE9-4174-8933-6FF6A9254676}">
      <dsp:nvSpPr>
        <dsp:cNvPr id="0" name=""/>
        <dsp:cNvSpPr/>
      </dsp:nvSpPr>
      <dsp:spPr>
        <a:xfrm>
          <a:off x="1713539" y="449684"/>
          <a:ext cx="5105360" cy="5105360"/>
        </a:xfrm>
        <a:custGeom>
          <a:avLst/>
          <a:gdLst/>
          <a:ahLst/>
          <a:cxnLst/>
          <a:rect l="0" t="0" r="0" b="0"/>
          <a:pathLst>
            <a:path>
              <a:moveTo>
                <a:pt x="2269" y="2660286"/>
              </a:moveTo>
              <a:arcTo wR="2552680" hR="2552680" stAng="10655042" swAng="17251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8AFF59-C5D2-42C0-9716-D12762825008}">
      <dsp:nvSpPr>
        <dsp:cNvPr id="0" name=""/>
        <dsp:cNvSpPr/>
      </dsp:nvSpPr>
      <dsp:spPr>
        <a:xfrm>
          <a:off x="1581984" y="963289"/>
          <a:ext cx="1376939" cy="895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Gain New Skills</a:t>
          </a:r>
        </a:p>
      </dsp:txBody>
      <dsp:txXfrm>
        <a:off x="1625675" y="1006980"/>
        <a:ext cx="1289557" cy="807628"/>
      </dsp:txXfrm>
    </dsp:sp>
    <dsp:sp modelId="{A91EF450-BD64-4C2B-A358-25B61F8CFE3A}">
      <dsp:nvSpPr>
        <dsp:cNvPr id="0" name=""/>
        <dsp:cNvSpPr/>
      </dsp:nvSpPr>
      <dsp:spPr>
        <a:xfrm>
          <a:off x="1713539" y="449684"/>
          <a:ext cx="5105360" cy="5105360"/>
        </a:xfrm>
        <a:custGeom>
          <a:avLst/>
          <a:gdLst/>
          <a:ahLst/>
          <a:cxnLst/>
          <a:rect l="0" t="0" r="0" b="0"/>
          <a:pathLst>
            <a:path>
              <a:moveTo>
                <a:pt x="1024549" y="507932"/>
              </a:moveTo>
              <a:arcTo wR="2552680" hR="2552680" stAng="13993656" swAng="12548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
        <p:nvSpPr>
          <p:cNvPr id="5" name="Header Placeholder 4">
            <a:extLst>
              <a:ext uri="{FF2B5EF4-FFF2-40B4-BE49-F238E27FC236}">
                <a16:creationId xmlns:a16="http://schemas.microsoft.com/office/drawing/2014/main" id="{FFA2F69B-7BFD-4401-8380-A0F9F4B4D207}"/>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65524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student have progressed further with their education through choosing Further Education (6</a:t>
            </a:r>
            <a:r>
              <a:rPr lang="en-GB" baseline="30000" dirty="0"/>
              <a:t>th</a:t>
            </a:r>
            <a:r>
              <a:rPr lang="en-GB" dirty="0"/>
              <a:t> form/college), they now have more options available to them. </a:t>
            </a:r>
          </a:p>
          <a:p>
            <a:r>
              <a:rPr lang="en-GB" dirty="0"/>
              <a:t>They now have more skills and experience to allow them to seek new opportunities.</a:t>
            </a:r>
          </a:p>
          <a:p>
            <a:endParaRPr lang="en-GB" dirty="0"/>
          </a:p>
          <a:p>
            <a:r>
              <a:rPr lang="en-GB" dirty="0"/>
              <a:t>Apprenticeship programmes or training on the job are options if they have a particular career choice in mind. They’ll start at the bottom and work their way up in a company, whilst taking professional qualifications in that sector.</a:t>
            </a:r>
          </a:p>
          <a:p>
            <a:endParaRPr lang="en-GB" dirty="0"/>
          </a:p>
          <a:p>
            <a:r>
              <a:rPr lang="en-GB" dirty="0"/>
              <a:t>Some people consider Foundation degrees if they want to gain further knowledge and skills, which will help prepare them for an undergraduate degree.</a:t>
            </a:r>
          </a:p>
          <a:p>
            <a:endParaRPr lang="en-GB" dirty="0"/>
          </a:p>
          <a:p>
            <a:r>
              <a:rPr lang="en-GB" dirty="0"/>
              <a:t>Undergraduate degrees are generally 3 years in length, and prepare students with a range of skills in a subject area that they are interested in.  A university degree will prepare students will academic knowledge, but also </a:t>
            </a:r>
            <a:r>
              <a:rPr lang="en-GB" b="1" dirty="0"/>
              <a:t>transferable skills </a:t>
            </a:r>
            <a:r>
              <a:rPr lang="en-GB" b="0" dirty="0"/>
              <a:t>which link to employability.</a:t>
            </a:r>
            <a:endParaRPr lang="en-GB" b="1" dirty="0"/>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34057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5</a:t>
            </a:fld>
            <a:endParaRPr lang="en-GB" altLang="en-US"/>
          </a:p>
        </p:txBody>
      </p:sp>
      <p:sp>
        <p:nvSpPr>
          <p:cNvPr id="5" name="Header Placeholder 4">
            <a:extLst>
              <a:ext uri="{FF2B5EF4-FFF2-40B4-BE49-F238E27FC236}">
                <a16:creationId xmlns:a16="http://schemas.microsoft.com/office/drawing/2014/main" id="{FCEEECBC-6139-4685-AB00-559886D553C4}"/>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311885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329E8977-D9DA-48B9-90B1-08AACBC1510E}"/>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309616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You don’t need to know exactly what you want to do in the future before going to university.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t>It’s having a degree that makes you more employable, not having a degree in a particular subject.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80% of employers who ask for a degree don’t specify what subject degree they want candidates to have. This is because they want to employ people that they know will be motivated and hard working in their company, and people who have worked hard for a degree generally show these attributes.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Achieving a university degree means that you will have acquired transferable skills, which give you an edge in the competitive job market, over someone who hasn’t been to university. This will make you more employable and more likely to be considered for the job.</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257255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a:p>
        </p:txBody>
      </p:sp>
    </p:spTree>
    <p:extLst>
      <p:ext uri="{BB962C8B-B14F-4D97-AF65-F5344CB8AC3E}">
        <p14:creationId xmlns:p14="http://schemas.microsoft.com/office/powerpoint/2010/main" val="380882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first step to university is to start some research:</a:t>
            </a:r>
          </a:p>
          <a:p>
            <a:pPr marL="228600" indent="-228600">
              <a:buAutoNum type="arabicPeriod"/>
            </a:pPr>
            <a:r>
              <a:rPr lang="en-GB" dirty="0"/>
              <a:t>The course you want to study – What are your interests at the moment? Do you have a particular job in mind?</a:t>
            </a:r>
          </a:p>
          <a:p>
            <a:pPr marL="228600" indent="-228600">
              <a:buAutoNum type="arabicPeriod"/>
            </a:pPr>
            <a:r>
              <a:rPr lang="en-GB" dirty="0"/>
              <a:t>Where you might like to study – What grades are you working towards? What ‘entry requirements’ might you be looking at?</a:t>
            </a:r>
          </a:p>
          <a:p>
            <a:pPr marL="228600" indent="-228600">
              <a:buAutoNum type="arabicPeriod"/>
            </a:pPr>
            <a:r>
              <a:rPr lang="en-GB" dirty="0"/>
              <a:t>What kind of university might you like to go to? – A campus university, or a city university? One that is far away from home, or more local? </a:t>
            </a:r>
          </a:p>
        </p:txBody>
      </p:sp>
      <p:sp>
        <p:nvSpPr>
          <p:cNvPr id="4" name="Header Placeholder 3"/>
          <p:cNvSpPr>
            <a:spLocks noGrp="1"/>
          </p:cNvSpPr>
          <p:nvPr>
            <p:ph type="hdr" sz="quarter"/>
          </p:nvPr>
        </p:nvSpPr>
        <p:spPr/>
        <p:txBody>
          <a:bodyPr/>
          <a:lstStyle/>
          <a:p>
            <a:endParaRPr lang="en-GB" altLang="en-US" dirty="0"/>
          </a:p>
        </p:txBody>
      </p:sp>
      <p:sp>
        <p:nvSpPr>
          <p:cNvPr id="5" name="Slide Number Placeholder 4"/>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230807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47DEE-9EA8-4F8F-9E0D-49FE126E64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95" y="0"/>
            <a:ext cx="9138390" cy="6853793"/>
          </a:xfrm>
          <a:prstGeom prst="rect">
            <a:avLst/>
          </a:prstGeom>
        </p:spPr>
      </p:pic>
      <p:sp>
        <p:nvSpPr>
          <p:cNvPr id="3083" name="Rectangle 11"/>
          <p:cNvSpPr>
            <a:spLocks noGrp="1" noChangeArrowheads="1"/>
          </p:cNvSpPr>
          <p:nvPr>
            <p:ph type="ctrTitle" hasCustomPrompt="1"/>
          </p:nvPr>
        </p:nvSpPr>
        <p:spPr>
          <a:xfrm>
            <a:off x="424800" y="1124744"/>
            <a:ext cx="8280000" cy="1728192"/>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3068960"/>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3" name="Text Placeholder 2"/>
          <p:cNvSpPr>
            <a:spLocks noGrp="1"/>
          </p:cNvSpPr>
          <p:nvPr>
            <p:ph type="body" sz="quarter" idx="13" hasCustomPrompt="1"/>
          </p:nvPr>
        </p:nvSpPr>
        <p:spPr>
          <a:xfrm>
            <a:off x="417512" y="0"/>
            <a:ext cx="2858344" cy="805551"/>
          </a:xfrm>
          <a:noFill/>
        </p:spPr>
        <p:txBody>
          <a:bodyPr wrap="square" lIns="0" tIns="396000" rIns="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t>
            </a:r>
            <a:br>
              <a:rPr lang="en-US" dirty="0"/>
            </a:br>
            <a:r>
              <a:rPr lang="en-US" dirty="0"/>
              <a:t>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bg>
      <p:bgPr>
        <a:solidFill>
          <a:srgbClr val="FFFDEA"/>
        </a:solidFill>
        <a:effectLst/>
      </p:bgPr>
    </p:bg>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799" y="1743904"/>
            <a:ext cx="4023121"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71827" y="1743904"/>
            <a:ext cx="4023121" cy="4133368"/>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424800" y="1743904"/>
            <a:ext cx="8280000"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3" descr="Device-black">
            <a:extLst>
              <a:ext uri="{FF2B5EF4-FFF2-40B4-BE49-F238E27FC236}">
                <a16:creationId xmlns:a16="http://schemas.microsoft.com/office/drawing/2014/main" id="{0A4BB580-CDC6-47AE-8F68-243551DADC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79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8167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743904"/>
            <a:ext cx="8280000" cy="406136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6584"/>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1716465"/>
            <a:ext cx="8280000" cy="411624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52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799" y="1717200"/>
            <a:ext cx="4023121" cy="4086773"/>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664923" y="1717200"/>
            <a:ext cx="4023121" cy="408677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55" descr="White version of the University of Reading's logo." title="University of Reading logo">
            <a:extLst>
              <a:ext uri="{FF2B5EF4-FFF2-40B4-BE49-F238E27FC236}">
                <a16:creationId xmlns:a16="http://schemas.microsoft.com/office/drawing/2014/main" id="{07B087F4-4F44-40EF-B245-A3BDCFE9EB7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A"/>
        </a:solidFill>
        <a:effectLst/>
      </p:bgPr>
    </p:bg>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hidden">
          <a:xfrm>
            <a:off x="3979863" y="6166015"/>
            <a:ext cx="1184275" cy="384369"/>
          </a:xfrm>
          <a:prstGeom prst="rect">
            <a:avLst/>
          </a:prstGeom>
          <a:noFill/>
          <a:ln>
            <a:noFill/>
          </a:ln>
        </p:spPr>
      </p:pic>
      <p:sp>
        <p:nvSpPr>
          <p:cNvPr id="1026" name="Rectangle 2"/>
          <p:cNvSpPr>
            <a:spLocks noGrp="1" noChangeArrowheads="1"/>
          </p:cNvSpPr>
          <p:nvPr>
            <p:ph type="title"/>
          </p:nvPr>
        </p:nvSpPr>
        <p:spPr bwMode="auto">
          <a:xfrm>
            <a:off x="424800" y="548680"/>
            <a:ext cx="8280000" cy="1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1772816"/>
            <a:ext cx="8280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697" r:id="rId3"/>
    <p:sldLayoutId id="2147483698" r:id="rId4"/>
    <p:sldLayoutId id="2147483700"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8" r:id="rId4"/>
    <p:sldLayoutId id="2147483742" r:id="rId5"/>
    <p:sldLayoutId id="2147483745"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dirty="0"/>
              <a:t>Introduction to Higher Education</a:t>
            </a:r>
          </a:p>
        </p:txBody>
      </p:sp>
      <p:sp>
        <p:nvSpPr>
          <p:cNvPr id="2" name="Subtitle 1">
            <a:extLst>
              <a:ext uri="{FF2B5EF4-FFF2-40B4-BE49-F238E27FC236}">
                <a16:creationId xmlns:a16="http://schemas.microsoft.com/office/drawing/2014/main" id="{74F9DF84-722C-4103-B98A-562AFDC787F3}"/>
              </a:ext>
            </a:extLst>
          </p:cNvPr>
          <p:cNvSpPr>
            <a:spLocks noGrp="1"/>
          </p:cNvSpPr>
          <p:nvPr>
            <p:ph type="subTitle" idx="1"/>
          </p:nvPr>
        </p:nvSpPr>
        <p:spPr/>
        <p:txBody>
          <a:bodyPr/>
          <a:lstStyle/>
          <a:p>
            <a:r>
              <a:rPr lang="en-GB" dirty="0"/>
              <a:t>www.reading.ac.uk</a:t>
            </a:r>
          </a:p>
        </p:txBody>
      </p:sp>
    </p:spTree>
    <p:extLst>
      <p:ext uri="{BB962C8B-B14F-4D97-AF65-F5344CB8AC3E}">
        <p14:creationId xmlns:p14="http://schemas.microsoft.com/office/powerpoint/2010/main" val="26489707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CA57D-DC5C-4312-86AC-EFC259E6ADF6}"/>
              </a:ext>
            </a:extLst>
          </p:cNvPr>
          <p:cNvSpPr>
            <a:spLocks noGrp="1"/>
          </p:cNvSpPr>
          <p:nvPr>
            <p:ph type="ctrTitle"/>
          </p:nvPr>
        </p:nvSpPr>
        <p:spPr>
          <a:xfrm>
            <a:off x="424800" y="1124744"/>
            <a:ext cx="8280000" cy="1728192"/>
          </a:xfrm>
        </p:spPr>
        <p:txBody>
          <a:bodyPr wrap="square" anchor="b">
            <a:normAutofit/>
          </a:bodyPr>
          <a:lstStyle/>
          <a:p>
            <a:r>
              <a:rPr lang="en-GB" u="sng" dirty="0"/>
              <a:t>Good Luck!</a:t>
            </a:r>
          </a:p>
        </p:txBody>
      </p:sp>
      <p:sp>
        <p:nvSpPr>
          <p:cNvPr id="8" name="Subtitle 2">
            <a:extLst>
              <a:ext uri="{FF2B5EF4-FFF2-40B4-BE49-F238E27FC236}">
                <a16:creationId xmlns:a16="http://schemas.microsoft.com/office/drawing/2014/main" id="{2B9266CF-744E-4F71-863A-E33B5E9A1421}"/>
              </a:ext>
            </a:extLst>
          </p:cNvPr>
          <p:cNvSpPr>
            <a:spLocks noGrp="1"/>
          </p:cNvSpPr>
          <p:nvPr>
            <p:ph type="subTitle" idx="1"/>
          </p:nvPr>
        </p:nvSpPr>
        <p:spPr>
          <a:xfrm>
            <a:off x="424800" y="3068960"/>
            <a:ext cx="8280000" cy="3384376"/>
          </a:xfrm>
        </p:spPr>
        <p:txBody>
          <a:bodyPr/>
          <a:lstStyle/>
          <a:p>
            <a:r>
              <a:rPr lang="en-US" dirty="0"/>
              <a:t>We have lots of resources and events for students to help with university decisions and applications. </a:t>
            </a:r>
          </a:p>
          <a:p>
            <a:endParaRPr lang="en-US" dirty="0"/>
          </a:p>
          <a:p>
            <a:r>
              <a:rPr lang="en-US" dirty="0"/>
              <a:t>Check out our webpages for opportunities to visit the university and recordings and resources to help you stay informed about your choices.</a:t>
            </a:r>
          </a:p>
          <a:p>
            <a:endParaRPr lang="en-US" dirty="0"/>
          </a:p>
          <a:p>
            <a:r>
              <a:rPr lang="en-US" dirty="0"/>
              <a:t>www.reading.ac.uk/outreach</a:t>
            </a:r>
          </a:p>
        </p:txBody>
      </p:sp>
    </p:spTree>
    <p:extLst>
      <p:ext uri="{BB962C8B-B14F-4D97-AF65-F5344CB8AC3E}">
        <p14:creationId xmlns:p14="http://schemas.microsoft.com/office/powerpoint/2010/main" val="165159754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ree in front of a building&#10;&#10;Description automatically generated">
            <a:extLst>
              <a:ext uri="{FF2B5EF4-FFF2-40B4-BE49-F238E27FC236}">
                <a16:creationId xmlns:a16="http://schemas.microsoft.com/office/drawing/2014/main" id="{2EB209A1-279C-4D77-8E5E-484CCFF5E315}"/>
              </a:ext>
            </a:extLst>
          </p:cNvPr>
          <p:cNvPicPr>
            <a:picLocks noChangeAspect="1"/>
          </p:cNvPicPr>
          <p:nvPr/>
        </p:nvPicPr>
        <p:blipFill rotWithShape="1">
          <a:blip r:embed="rId3">
            <a:extLst>
              <a:ext uri="{28A0092B-C50C-407E-A947-70E740481C1C}">
                <a14:useLocalDpi xmlns:a14="http://schemas.microsoft.com/office/drawing/2010/main" val="0"/>
              </a:ext>
            </a:extLst>
          </a:blip>
          <a:srcRect l="27536" r="13300"/>
          <a:stretch/>
        </p:blipFill>
        <p:spPr>
          <a:xfrm>
            <a:off x="20" y="10"/>
            <a:ext cx="6095749" cy="6877394"/>
          </a:xfrm>
          <a:prstGeom prst="rect">
            <a:avLst/>
          </a:prstGeom>
          <a:noFill/>
          <a:ln>
            <a:noFill/>
          </a:ln>
        </p:spPr>
      </p:pic>
      <p:sp>
        <p:nvSpPr>
          <p:cNvPr id="5" name="Title 4">
            <a:extLst>
              <a:ext uri="{FF2B5EF4-FFF2-40B4-BE49-F238E27FC236}">
                <a16:creationId xmlns:a16="http://schemas.microsoft.com/office/drawing/2014/main" id="{CF91E281-BD64-4AA0-84E3-9AED574D8069}"/>
              </a:ext>
            </a:extLst>
          </p:cNvPr>
          <p:cNvSpPr>
            <a:spLocks noGrp="1"/>
          </p:cNvSpPr>
          <p:nvPr>
            <p:ph type="title"/>
          </p:nvPr>
        </p:nvSpPr>
        <p:spPr/>
        <p:txBody>
          <a:bodyPr wrap="square" anchor="b">
            <a:normAutofit/>
          </a:bodyPr>
          <a:lstStyle/>
          <a:p>
            <a:r>
              <a:rPr lang="en-GB" dirty="0"/>
              <a:t>WHAT WE WILL COVER </a:t>
            </a:r>
          </a:p>
        </p:txBody>
      </p:sp>
      <p:sp>
        <p:nvSpPr>
          <p:cNvPr id="6" name="Content Placeholder 5">
            <a:extLst>
              <a:ext uri="{FF2B5EF4-FFF2-40B4-BE49-F238E27FC236}">
                <a16:creationId xmlns:a16="http://schemas.microsoft.com/office/drawing/2014/main" id="{4C0AF9AB-79CF-433F-9B1D-FB635F6ABD3E}"/>
              </a:ext>
            </a:extLst>
          </p:cNvPr>
          <p:cNvSpPr>
            <a:spLocks noGrp="1"/>
          </p:cNvSpPr>
          <p:nvPr>
            <p:ph idx="1"/>
          </p:nvPr>
        </p:nvSpPr>
        <p:spPr/>
        <p:txBody>
          <a:bodyPr wrap="square" anchor="t">
            <a:normAutofit/>
          </a:bodyPr>
          <a:lstStyle/>
          <a:p>
            <a:pPr marL="457200" indent="-457200">
              <a:buFont typeface="+mj-lt"/>
              <a:buAutoNum type="arabicPeriod"/>
            </a:pPr>
            <a:endParaRPr lang="en-GB" dirty="0"/>
          </a:p>
          <a:p>
            <a:pPr marL="457200" indent="-457200">
              <a:buFont typeface="+mj-lt"/>
              <a:buAutoNum type="arabicPeriod"/>
            </a:pPr>
            <a:r>
              <a:rPr lang="en-GB" dirty="0"/>
              <a:t>What are your options?</a:t>
            </a:r>
          </a:p>
          <a:p>
            <a:pPr marL="457200" indent="-457200">
              <a:buFont typeface="+mj-lt"/>
              <a:buAutoNum type="arabicPeriod"/>
            </a:pPr>
            <a:endParaRPr lang="en-GB" dirty="0"/>
          </a:p>
          <a:p>
            <a:pPr marL="457200" indent="-457200">
              <a:buFont typeface="+mj-lt"/>
              <a:buAutoNum type="arabicPeriod"/>
            </a:pPr>
            <a:r>
              <a:rPr lang="en-GB" dirty="0"/>
              <a:t>Why university?</a:t>
            </a:r>
          </a:p>
          <a:p>
            <a:pPr marL="0" indent="0">
              <a:buNone/>
            </a:pPr>
            <a:endParaRPr lang="en-GB" dirty="0"/>
          </a:p>
        </p:txBody>
      </p:sp>
    </p:spTree>
    <p:extLst>
      <p:ext uri="{BB962C8B-B14F-4D97-AF65-F5344CB8AC3E}">
        <p14:creationId xmlns:p14="http://schemas.microsoft.com/office/powerpoint/2010/main" val="18856451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E731-E1E9-45F6-BA63-0E9F21AB695A}"/>
              </a:ext>
            </a:extLst>
          </p:cNvPr>
          <p:cNvSpPr>
            <a:spLocks noGrp="1"/>
          </p:cNvSpPr>
          <p:nvPr>
            <p:ph type="title"/>
          </p:nvPr>
        </p:nvSpPr>
        <p:spPr>
          <a:xfrm>
            <a:off x="287524" y="411577"/>
            <a:ext cx="8568952" cy="955498"/>
          </a:xfrm>
        </p:spPr>
        <p:txBody>
          <a:bodyPr/>
          <a:lstStyle/>
          <a:p>
            <a:r>
              <a:rPr lang="en-GB" dirty="0"/>
              <a:t>What could your next steps be?</a:t>
            </a:r>
          </a:p>
        </p:txBody>
      </p:sp>
      <p:sp>
        <p:nvSpPr>
          <p:cNvPr id="4" name="Cloud 3">
            <a:extLst>
              <a:ext uri="{FF2B5EF4-FFF2-40B4-BE49-F238E27FC236}">
                <a16:creationId xmlns:a16="http://schemas.microsoft.com/office/drawing/2014/main" id="{523EFA4C-805B-4D15-A039-5C62F8D35EB8}"/>
              </a:ext>
            </a:extLst>
          </p:cNvPr>
          <p:cNvSpPr/>
          <p:nvPr/>
        </p:nvSpPr>
        <p:spPr>
          <a:xfrm>
            <a:off x="3275856" y="2903164"/>
            <a:ext cx="3024336" cy="1546086"/>
          </a:xfrm>
          <a:prstGeom prst="cloud">
            <a:avLst/>
          </a:prstGeom>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dirty="0">
                <a:solidFill>
                  <a:schemeClr val="tx2"/>
                </a:solidFill>
                <a:latin typeface="+mn-lt"/>
              </a:rPr>
              <a:t>After College/6</a:t>
            </a:r>
            <a:r>
              <a:rPr lang="en-GB" baseline="30000" dirty="0">
                <a:solidFill>
                  <a:schemeClr val="tx2"/>
                </a:solidFill>
                <a:latin typeface="+mn-lt"/>
              </a:rPr>
              <a:t>th</a:t>
            </a:r>
            <a:r>
              <a:rPr lang="en-GB" dirty="0">
                <a:solidFill>
                  <a:schemeClr val="tx2"/>
                </a:solidFill>
                <a:latin typeface="+mn-lt"/>
              </a:rPr>
              <a:t> form</a:t>
            </a:r>
          </a:p>
        </p:txBody>
      </p:sp>
      <p:cxnSp>
        <p:nvCxnSpPr>
          <p:cNvPr id="6" name="Straight Connector 5">
            <a:extLst>
              <a:ext uri="{FF2B5EF4-FFF2-40B4-BE49-F238E27FC236}">
                <a16:creationId xmlns:a16="http://schemas.microsoft.com/office/drawing/2014/main" id="{B92FBF41-B91D-4673-8A67-939C3A7FE3B2}"/>
              </a:ext>
            </a:extLst>
          </p:cNvPr>
          <p:cNvCxnSpPr>
            <a:cxnSpLocks/>
          </p:cNvCxnSpPr>
          <p:nvPr/>
        </p:nvCxnSpPr>
        <p:spPr bwMode="auto">
          <a:xfrm flipH="1" flipV="1">
            <a:off x="3059832" y="2564904"/>
            <a:ext cx="648072" cy="576064"/>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Straight Connector 7">
            <a:extLst>
              <a:ext uri="{FF2B5EF4-FFF2-40B4-BE49-F238E27FC236}">
                <a16:creationId xmlns:a16="http://schemas.microsoft.com/office/drawing/2014/main" id="{22570F67-F5FF-4F06-B45F-F17DE93D9255}"/>
              </a:ext>
            </a:extLst>
          </p:cNvPr>
          <p:cNvCxnSpPr>
            <a:cxnSpLocks/>
          </p:cNvCxnSpPr>
          <p:nvPr/>
        </p:nvCxnSpPr>
        <p:spPr bwMode="auto">
          <a:xfrm flipV="1">
            <a:off x="5868144" y="2420888"/>
            <a:ext cx="648072" cy="576064"/>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Straight Connector 9">
            <a:extLst>
              <a:ext uri="{FF2B5EF4-FFF2-40B4-BE49-F238E27FC236}">
                <a16:creationId xmlns:a16="http://schemas.microsoft.com/office/drawing/2014/main" id="{F9133FB6-D204-4DCD-BD3C-0E5AFF52D5BC}"/>
              </a:ext>
            </a:extLst>
          </p:cNvPr>
          <p:cNvCxnSpPr>
            <a:cxnSpLocks/>
          </p:cNvCxnSpPr>
          <p:nvPr/>
        </p:nvCxnSpPr>
        <p:spPr bwMode="auto">
          <a:xfrm flipH="1">
            <a:off x="3131840" y="4293096"/>
            <a:ext cx="648072" cy="537974"/>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Connector 22">
            <a:extLst>
              <a:ext uri="{FF2B5EF4-FFF2-40B4-BE49-F238E27FC236}">
                <a16:creationId xmlns:a16="http://schemas.microsoft.com/office/drawing/2014/main" id="{EDA749FF-516E-4FF5-B196-E82056D57BBA}"/>
              </a:ext>
            </a:extLst>
          </p:cNvPr>
          <p:cNvCxnSpPr>
            <a:cxnSpLocks/>
          </p:cNvCxnSpPr>
          <p:nvPr/>
        </p:nvCxnSpPr>
        <p:spPr bwMode="auto">
          <a:xfrm flipH="1" flipV="1">
            <a:off x="5976156" y="3985670"/>
            <a:ext cx="648072" cy="576064"/>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0785389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F632C6-CECE-4747-ADA8-395A88E585B2}"/>
              </a:ext>
            </a:extLst>
          </p:cNvPr>
          <p:cNvGrpSpPr/>
          <p:nvPr/>
        </p:nvGrpSpPr>
        <p:grpSpPr>
          <a:xfrm>
            <a:off x="663874" y="1000395"/>
            <a:ext cx="420670" cy="4121809"/>
            <a:chOff x="33913" y="911312"/>
            <a:chExt cx="420670" cy="4493299"/>
          </a:xfrm>
        </p:grpSpPr>
        <p:sp>
          <p:nvSpPr>
            <p:cNvPr id="16" name="Rectangle 15">
              <a:extLst>
                <a:ext uri="{FF2B5EF4-FFF2-40B4-BE49-F238E27FC236}">
                  <a16:creationId xmlns:a16="http://schemas.microsoft.com/office/drawing/2014/main" id="{854F13D0-A8C5-4E5E-8E34-6B40F6641B89}"/>
                </a:ext>
              </a:extLst>
            </p:cNvPr>
            <p:cNvSpPr/>
            <p:nvPr/>
          </p:nvSpPr>
          <p:spPr>
            <a:xfrm rot="16200000">
              <a:off x="-2002402" y="2947627"/>
              <a:ext cx="4493299" cy="4206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7" name="TextBox 16">
              <a:extLst>
                <a:ext uri="{FF2B5EF4-FFF2-40B4-BE49-F238E27FC236}">
                  <a16:creationId xmlns:a16="http://schemas.microsoft.com/office/drawing/2014/main" id="{35BFF085-0316-4F12-82C0-5E808C1752C8}"/>
                </a:ext>
              </a:extLst>
            </p:cNvPr>
            <p:cNvSpPr txBox="1"/>
            <p:nvPr/>
          </p:nvSpPr>
          <p:spPr>
            <a:xfrm rot="16200000">
              <a:off x="-2002402" y="2947627"/>
              <a:ext cx="4493299" cy="420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1008" bIns="0" numCol="1" spcCol="1270" anchor="t" anchorCtr="0">
              <a:noAutofit/>
            </a:bodyPr>
            <a:lstStyle/>
            <a:p>
              <a:pPr marL="0" lvl="0" indent="0" algn="r" defTabSz="1333500">
                <a:lnSpc>
                  <a:spcPct val="90000"/>
                </a:lnSpc>
                <a:spcBef>
                  <a:spcPct val="0"/>
                </a:spcBef>
                <a:spcAft>
                  <a:spcPct val="35000"/>
                </a:spcAft>
                <a:buNone/>
              </a:pPr>
              <a:r>
                <a:rPr lang="en-GB" sz="3000" kern="1200" dirty="0"/>
                <a:t>Year 11</a:t>
              </a:r>
            </a:p>
          </p:txBody>
        </p:sp>
      </p:grpSp>
      <p:grpSp>
        <p:nvGrpSpPr>
          <p:cNvPr id="5" name="Group 4">
            <a:extLst>
              <a:ext uri="{FF2B5EF4-FFF2-40B4-BE49-F238E27FC236}">
                <a16:creationId xmlns:a16="http://schemas.microsoft.com/office/drawing/2014/main" id="{AE9AA3D5-AE09-435E-85C5-4A7F6F20763C}"/>
              </a:ext>
            </a:extLst>
          </p:cNvPr>
          <p:cNvGrpSpPr/>
          <p:nvPr/>
        </p:nvGrpSpPr>
        <p:grpSpPr>
          <a:xfrm>
            <a:off x="1107277" y="1000395"/>
            <a:ext cx="3224398" cy="3990003"/>
            <a:chOff x="496909" y="1152109"/>
            <a:chExt cx="2095386" cy="2757088"/>
          </a:xfrm>
        </p:grpSpPr>
        <p:sp>
          <p:nvSpPr>
            <p:cNvPr id="14" name="Rectangle 13">
              <a:extLst>
                <a:ext uri="{FF2B5EF4-FFF2-40B4-BE49-F238E27FC236}">
                  <a16:creationId xmlns:a16="http://schemas.microsoft.com/office/drawing/2014/main" id="{8FA588B0-6852-4425-88EF-6DF9F5FDA52B}"/>
                </a:ext>
              </a:extLst>
            </p:cNvPr>
            <p:cNvSpPr/>
            <p:nvPr/>
          </p:nvSpPr>
          <p:spPr>
            <a:xfrm>
              <a:off x="496909" y="1152109"/>
              <a:ext cx="2095386" cy="275708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TextBox 14">
              <a:extLst>
                <a:ext uri="{FF2B5EF4-FFF2-40B4-BE49-F238E27FC236}">
                  <a16:creationId xmlns:a16="http://schemas.microsoft.com/office/drawing/2014/main" id="{5A67144E-80BD-40E3-9C91-965DBFEAE149}"/>
                </a:ext>
              </a:extLst>
            </p:cNvPr>
            <p:cNvSpPr txBox="1"/>
            <p:nvPr/>
          </p:nvSpPr>
          <p:spPr>
            <a:xfrm>
              <a:off x="496910" y="1152109"/>
              <a:ext cx="1996391" cy="2757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371008" rIns="156464" bIns="156464" numCol="1" spcCol="1270" anchor="t" anchorCtr="0">
              <a:noAutofit/>
            </a:bodyPr>
            <a:lstStyle/>
            <a:p>
              <a:pPr marL="171450" lvl="1" indent="-171450" algn="l" defTabSz="755650">
                <a:lnSpc>
                  <a:spcPct val="90000"/>
                </a:lnSpc>
                <a:spcBef>
                  <a:spcPct val="0"/>
                </a:spcBef>
                <a:spcAft>
                  <a:spcPct val="15000"/>
                </a:spcAft>
                <a:buChar char="•"/>
              </a:pPr>
              <a:r>
                <a:rPr lang="en-GB" sz="2400" b="1" kern="1200" dirty="0"/>
                <a:t>Further Education</a:t>
              </a:r>
            </a:p>
            <a:p>
              <a:pPr marL="342900" lvl="2" indent="-171450" algn="l" defTabSz="755650">
                <a:lnSpc>
                  <a:spcPct val="90000"/>
                </a:lnSpc>
                <a:spcBef>
                  <a:spcPct val="0"/>
                </a:spcBef>
                <a:spcAft>
                  <a:spcPct val="15000"/>
                </a:spcAft>
                <a:buChar char="•"/>
              </a:pPr>
              <a:r>
                <a:rPr lang="en-GB" sz="2400" i="1" kern="1200" dirty="0"/>
                <a:t>A Levels</a:t>
              </a:r>
            </a:p>
            <a:p>
              <a:pPr marL="342900" lvl="2" indent="-171450" algn="l" defTabSz="755650">
                <a:lnSpc>
                  <a:spcPct val="90000"/>
                </a:lnSpc>
                <a:spcBef>
                  <a:spcPct val="0"/>
                </a:spcBef>
                <a:spcAft>
                  <a:spcPct val="15000"/>
                </a:spcAft>
                <a:buChar char="•"/>
              </a:pPr>
              <a:r>
                <a:rPr lang="en-GB" sz="2400" i="1" kern="1200" dirty="0"/>
                <a:t>BTECs</a:t>
              </a:r>
            </a:p>
            <a:p>
              <a:pPr marL="171450" lvl="1" indent="-171450" algn="l" defTabSz="755650">
                <a:lnSpc>
                  <a:spcPct val="90000"/>
                </a:lnSpc>
                <a:spcBef>
                  <a:spcPct val="0"/>
                </a:spcBef>
                <a:spcAft>
                  <a:spcPct val="15000"/>
                </a:spcAft>
                <a:buChar char="•"/>
              </a:pPr>
              <a:r>
                <a:rPr lang="en-GB" sz="2400" kern="1200" dirty="0"/>
                <a:t>Apprenticeships</a:t>
              </a:r>
            </a:p>
            <a:p>
              <a:pPr marL="171450" lvl="1" indent="-171450" algn="l" defTabSz="755650">
                <a:lnSpc>
                  <a:spcPct val="90000"/>
                </a:lnSpc>
                <a:spcBef>
                  <a:spcPct val="0"/>
                </a:spcBef>
                <a:spcAft>
                  <a:spcPct val="15000"/>
                </a:spcAft>
                <a:buChar char="•"/>
              </a:pPr>
              <a:r>
                <a:rPr lang="en-GB" sz="2400" kern="1200" dirty="0"/>
                <a:t>Employment with training</a:t>
              </a:r>
            </a:p>
            <a:p>
              <a:pPr marL="171450" lvl="1" indent="-171450" algn="l" defTabSz="755650">
                <a:lnSpc>
                  <a:spcPct val="90000"/>
                </a:lnSpc>
                <a:spcBef>
                  <a:spcPct val="0"/>
                </a:spcBef>
                <a:spcAft>
                  <a:spcPct val="15000"/>
                </a:spcAft>
                <a:buChar char="•"/>
              </a:pPr>
              <a:r>
                <a:rPr lang="en-GB" sz="2400" kern="1200" dirty="0"/>
                <a:t>Employment without training</a:t>
              </a:r>
            </a:p>
          </p:txBody>
        </p:sp>
      </p:grpSp>
      <p:sp>
        <p:nvSpPr>
          <p:cNvPr id="6" name="Rectangle 5" descr="Classroom">
            <a:extLst>
              <a:ext uri="{FF2B5EF4-FFF2-40B4-BE49-F238E27FC236}">
                <a16:creationId xmlns:a16="http://schemas.microsoft.com/office/drawing/2014/main" id="{CCED3A8E-B109-4B8F-8BA5-F300F26540FC}"/>
              </a:ext>
            </a:extLst>
          </p:cNvPr>
          <p:cNvSpPr/>
          <p:nvPr/>
        </p:nvSpPr>
        <p:spPr>
          <a:xfrm>
            <a:off x="683568" y="495416"/>
            <a:ext cx="841341" cy="84134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nvGrpSpPr>
          <p:cNvPr id="7" name="Group 6">
            <a:extLst>
              <a:ext uri="{FF2B5EF4-FFF2-40B4-BE49-F238E27FC236}">
                <a16:creationId xmlns:a16="http://schemas.microsoft.com/office/drawing/2014/main" id="{2BC61E29-F434-468F-8BB4-50628A3A39FF}"/>
              </a:ext>
            </a:extLst>
          </p:cNvPr>
          <p:cNvGrpSpPr/>
          <p:nvPr/>
        </p:nvGrpSpPr>
        <p:grpSpPr>
          <a:xfrm>
            <a:off x="4662027" y="1000395"/>
            <a:ext cx="420670" cy="4156797"/>
            <a:chOff x="3066655" y="911312"/>
            <a:chExt cx="420670" cy="4493299"/>
          </a:xfrm>
        </p:grpSpPr>
        <p:sp>
          <p:nvSpPr>
            <p:cNvPr id="12" name="Rectangle 11">
              <a:extLst>
                <a:ext uri="{FF2B5EF4-FFF2-40B4-BE49-F238E27FC236}">
                  <a16:creationId xmlns:a16="http://schemas.microsoft.com/office/drawing/2014/main" id="{7F108900-0D7F-4557-A68A-EA1EA9E9542D}"/>
                </a:ext>
              </a:extLst>
            </p:cNvPr>
            <p:cNvSpPr/>
            <p:nvPr/>
          </p:nvSpPr>
          <p:spPr>
            <a:xfrm rot="16200000">
              <a:off x="1030340" y="2947627"/>
              <a:ext cx="4493299" cy="4206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TextBox 12">
              <a:extLst>
                <a:ext uri="{FF2B5EF4-FFF2-40B4-BE49-F238E27FC236}">
                  <a16:creationId xmlns:a16="http://schemas.microsoft.com/office/drawing/2014/main" id="{22B1F3CA-DC18-4F7E-AE14-B5C14B4B84BC}"/>
                </a:ext>
              </a:extLst>
            </p:cNvPr>
            <p:cNvSpPr txBox="1"/>
            <p:nvPr/>
          </p:nvSpPr>
          <p:spPr>
            <a:xfrm rot="16200000">
              <a:off x="1030340" y="2947627"/>
              <a:ext cx="4493299" cy="420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71008" bIns="0" numCol="1" spcCol="1270" anchor="t" anchorCtr="0">
              <a:noAutofit/>
            </a:bodyPr>
            <a:lstStyle/>
            <a:p>
              <a:pPr marL="0" lvl="0" indent="0" algn="r" defTabSz="1333500">
                <a:lnSpc>
                  <a:spcPct val="90000"/>
                </a:lnSpc>
                <a:spcBef>
                  <a:spcPct val="0"/>
                </a:spcBef>
                <a:spcAft>
                  <a:spcPct val="35000"/>
                </a:spcAft>
                <a:buNone/>
              </a:pPr>
              <a:r>
                <a:rPr lang="en-GB" sz="3000" kern="1200" dirty="0"/>
                <a:t>Year 13</a:t>
              </a:r>
            </a:p>
          </p:txBody>
        </p:sp>
      </p:grpSp>
      <p:grpSp>
        <p:nvGrpSpPr>
          <p:cNvPr id="8" name="Group 7">
            <a:extLst>
              <a:ext uri="{FF2B5EF4-FFF2-40B4-BE49-F238E27FC236}">
                <a16:creationId xmlns:a16="http://schemas.microsoft.com/office/drawing/2014/main" id="{FB6526A1-D955-4DB5-8AE1-BC9D8071FBE8}"/>
              </a:ext>
            </a:extLst>
          </p:cNvPr>
          <p:cNvGrpSpPr/>
          <p:nvPr/>
        </p:nvGrpSpPr>
        <p:grpSpPr>
          <a:xfrm>
            <a:off x="5076056" y="1000509"/>
            <a:ext cx="3552507" cy="3987207"/>
            <a:chOff x="3521228" y="1152131"/>
            <a:chExt cx="2095386" cy="2755156"/>
          </a:xfrm>
        </p:grpSpPr>
        <p:sp>
          <p:nvSpPr>
            <p:cNvPr id="10" name="Rectangle 9">
              <a:extLst>
                <a:ext uri="{FF2B5EF4-FFF2-40B4-BE49-F238E27FC236}">
                  <a16:creationId xmlns:a16="http://schemas.microsoft.com/office/drawing/2014/main" id="{B15B162C-B0B8-4F3B-B72B-6B2F5D6C60B4}"/>
                </a:ext>
              </a:extLst>
            </p:cNvPr>
            <p:cNvSpPr/>
            <p:nvPr/>
          </p:nvSpPr>
          <p:spPr>
            <a:xfrm>
              <a:off x="3521228" y="1152131"/>
              <a:ext cx="2095386" cy="275515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BAF8ED02-A048-4843-A03A-8826C2999924}"/>
                </a:ext>
              </a:extLst>
            </p:cNvPr>
            <p:cNvSpPr txBox="1"/>
            <p:nvPr/>
          </p:nvSpPr>
          <p:spPr>
            <a:xfrm>
              <a:off x="3521228" y="1152131"/>
              <a:ext cx="2095386" cy="27551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371008" rIns="156464" bIns="156464" numCol="1" spcCol="1270" anchor="t" anchorCtr="0">
              <a:noAutofit/>
            </a:bodyPr>
            <a:lstStyle/>
            <a:p>
              <a:pPr marL="171450" lvl="1" indent="-171450" algn="l" defTabSz="755650">
                <a:lnSpc>
                  <a:spcPct val="90000"/>
                </a:lnSpc>
                <a:spcBef>
                  <a:spcPct val="0"/>
                </a:spcBef>
                <a:spcAft>
                  <a:spcPct val="15000"/>
                </a:spcAft>
                <a:buChar char="•"/>
              </a:pPr>
              <a:r>
                <a:rPr lang="en-GB" sz="2400" b="1" kern="1200" dirty="0"/>
                <a:t>Higher Education</a:t>
              </a:r>
              <a:r>
                <a:rPr lang="en-GB" sz="2400" kern="1200" dirty="0"/>
                <a:t>:</a:t>
              </a:r>
            </a:p>
            <a:p>
              <a:pPr marL="628650" lvl="2" indent="-171450" defTabSz="755650">
                <a:lnSpc>
                  <a:spcPct val="90000"/>
                </a:lnSpc>
                <a:spcAft>
                  <a:spcPct val="15000"/>
                </a:spcAft>
                <a:buChar char="•"/>
              </a:pPr>
              <a:r>
                <a:rPr lang="en-GB" sz="2400" i="1" kern="1200" dirty="0"/>
                <a:t>Foundation degree</a:t>
              </a:r>
            </a:p>
            <a:p>
              <a:pPr marL="628650" lvl="2" indent="-171450" defTabSz="755650">
                <a:lnSpc>
                  <a:spcPct val="90000"/>
                </a:lnSpc>
                <a:spcAft>
                  <a:spcPct val="15000"/>
                </a:spcAft>
                <a:buChar char="•"/>
              </a:pPr>
              <a:r>
                <a:rPr lang="en-GB" sz="2400" i="1" kern="1200" dirty="0"/>
                <a:t>Undergraduate degree</a:t>
              </a:r>
            </a:p>
            <a:p>
              <a:pPr marL="171450" lvl="1" indent="-171450" algn="l" defTabSz="755650">
                <a:lnSpc>
                  <a:spcPct val="90000"/>
                </a:lnSpc>
                <a:spcBef>
                  <a:spcPct val="0"/>
                </a:spcBef>
                <a:spcAft>
                  <a:spcPct val="15000"/>
                </a:spcAft>
                <a:buChar char="•"/>
              </a:pPr>
              <a:r>
                <a:rPr lang="en-GB" sz="2400" kern="1200" dirty="0"/>
                <a:t>Employment without training</a:t>
              </a:r>
            </a:p>
            <a:p>
              <a:pPr marL="171450" lvl="1" indent="-171450" algn="l" defTabSz="755650">
                <a:lnSpc>
                  <a:spcPct val="90000"/>
                </a:lnSpc>
                <a:spcBef>
                  <a:spcPct val="0"/>
                </a:spcBef>
                <a:spcAft>
                  <a:spcPct val="15000"/>
                </a:spcAft>
                <a:buChar char="•"/>
              </a:pPr>
              <a:r>
                <a:rPr lang="en-GB" sz="2400" kern="1200" dirty="0"/>
                <a:t>Employment with training</a:t>
              </a:r>
            </a:p>
            <a:p>
              <a:pPr marL="171450" lvl="1" indent="-171450" algn="l" defTabSz="755650">
                <a:lnSpc>
                  <a:spcPct val="90000"/>
                </a:lnSpc>
                <a:spcBef>
                  <a:spcPct val="0"/>
                </a:spcBef>
                <a:spcAft>
                  <a:spcPct val="15000"/>
                </a:spcAft>
                <a:buChar char="•"/>
              </a:pPr>
              <a:r>
                <a:rPr lang="en-GB" sz="2400" kern="1200" dirty="0"/>
                <a:t>Apprenticeship</a:t>
              </a:r>
            </a:p>
            <a:p>
              <a:pPr marL="628650" lvl="2" indent="-171450" defTabSz="755650">
                <a:lnSpc>
                  <a:spcPct val="90000"/>
                </a:lnSpc>
                <a:spcAft>
                  <a:spcPct val="15000"/>
                </a:spcAft>
                <a:buChar char="•"/>
              </a:pPr>
              <a:endParaRPr lang="en-GB" sz="2400" kern="1200" dirty="0"/>
            </a:p>
          </p:txBody>
        </p:sp>
      </p:grpSp>
      <p:sp>
        <p:nvSpPr>
          <p:cNvPr id="9" name="Rectangle 8" descr="Schoolhouse">
            <a:extLst>
              <a:ext uri="{FF2B5EF4-FFF2-40B4-BE49-F238E27FC236}">
                <a16:creationId xmlns:a16="http://schemas.microsoft.com/office/drawing/2014/main" id="{F7AE095A-D55B-4D89-8857-2C39383FB023}"/>
              </a:ext>
            </a:extLst>
          </p:cNvPr>
          <p:cNvSpPr/>
          <p:nvPr/>
        </p:nvSpPr>
        <p:spPr>
          <a:xfrm>
            <a:off x="4619707" y="495416"/>
            <a:ext cx="841341" cy="84134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8" name="TextBox 17">
            <a:extLst>
              <a:ext uri="{FF2B5EF4-FFF2-40B4-BE49-F238E27FC236}">
                <a16:creationId xmlns:a16="http://schemas.microsoft.com/office/drawing/2014/main" id="{A4BC5450-9CA9-43CB-898C-BBDB1457A657}"/>
              </a:ext>
            </a:extLst>
          </p:cNvPr>
          <p:cNvSpPr txBox="1"/>
          <p:nvPr/>
        </p:nvSpPr>
        <p:spPr>
          <a:xfrm>
            <a:off x="1083162" y="5313402"/>
            <a:ext cx="75212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Point for reflection</a:t>
            </a:r>
            <a:r>
              <a:rPr lang="en-GB" b="1" u="sng" dirty="0">
                <a:solidFill>
                  <a:schemeClr val="tx2"/>
                </a:solidFill>
                <a:latin typeface="+mn-lt"/>
              </a:rPr>
              <a:t>:</a:t>
            </a:r>
          </a:p>
          <a:p>
            <a:pPr marL="342900" indent="-342900">
              <a:buFont typeface="Arial" panose="020B0604020202020204" pitchFamily="34" charset="0"/>
              <a:buChar char="•"/>
            </a:pPr>
            <a:r>
              <a:rPr lang="en-GB" dirty="0"/>
              <a:t>Why did you choose the options you did in Year 11?</a:t>
            </a:r>
          </a:p>
        </p:txBody>
      </p:sp>
    </p:spTree>
    <p:extLst>
      <p:ext uri="{BB962C8B-B14F-4D97-AF65-F5344CB8AC3E}">
        <p14:creationId xmlns:p14="http://schemas.microsoft.com/office/powerpoint/2010/main" val="4288627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people, group, crowd&#10;&#10;Description automatically generated">
            <a:extLst>
              <a:ext uri="{FF2B5EF4-FFF2-40B4-BE49-F238E27FC236}">
                <a16:creationId xmlns:a16="http://schemas.microsoft.com/office/drawing/2014/main" id="{20404936-DD12-4077-BF50-064CF8A22063}"/>
              </a:ext>
            </a:extLst>
          </p:cNvPr>
          <p:cNvPicPr>
            <a:picLocks noChangeAspect="1"/>
          </p:cNvPicPr>
          <p:nvPr/>
        </p:nvPicPr>
        <p:blipFill rotWithShape="1">
          <a:blip r:embed="rId3">
            <a:extLst>
              <a:ext uri="{28A0092B-C50C-407E-A947-70E740481C1C}">
                <a14:useLocalDpi xmlns:a14="http://schemas.microsoft.com/office/drawing/2010/main" val="0"/>
              </a:ext>
            </a:extLst>
          </a:blip>
          <a:srcRect l="19004" r="17622" b="1"/>
          <a:stretch/>
        </p:blipFill>
        <p:spPr>
          <a:xfrm>
            <a:off x="20" y="10"/>
            <a:ext cx="6095749" cy="6877394"/>
          </a:xfrm>
          <a:prstGeom prst="rect">
            <a:avLst/>
          </a:prstGeom>
          <a:noFill/>
          <a:ln>
            <a:noFill/>
          </a:ln>
        </p:spPr>
      </p:pic>
      <p:sp>
        <p:nvSpPr>
          <p:cNvPr id="5" name="Title 4"/>
          <p:cNvSpPr>
            <a:spLocks noGrp="1"/>
          </p:cNvSpPr>
          <p:nvPr>
            <p:ph type="title"/>
          </p:nvPr>
        </p:nvSpPr>
        <p:spPr>
          <a:xfrm>
            <a:off x="6300192" y="332656"/>
            <a:ext cx="2592288" cy="1730144"/>
          </a:xfrm>
        </p:spPr>
        <p:txBody>
          <a:bodyPr wrap="square" anchor="b">
            <a:normAutofit/>
          </a:bodyPr>
          <a:lstStyle/>
          <a:p>
            <a:r>
              <a:rPr lang="en-GB" b="1" u="sng" dirty="0"/>
              <a:t>Progression</a:t>
            </a:r>
          </a:p>
        </p:txBody>
      </p:sp>
      <p:sp>
        <p:nvSpPr>
          <p:cNvPr id="6" name="Content Placeholder 5"/>
          <p:cNvSpPr>
            <a:spLocks noGrp="1"/>
          </p:cNvSpPr>
          <p:nvPr>
            <p:ph idx="1"/>
          </p:nvPr>
        </p:nvSpPr>
        <p:spPr>
          <a:xfrm>
            <a:off x="6300192" y="2214000"/>
            <a:ext cx="2592288" cy="4383352"/>
          </a:xfrm>
        </p:spPr>
        <p:txBody>
          <a:bodyPr wrap="square" anchor="t">
            <a:normAutofit/>
          </a:bodyPr>
          <a:lstStyle/>
          <a:p>
            <a:r>
              <a:rPr lang="en-GB" dirty="0"/>
              <a:t>The further you progress, the more options you will have.</a:t>
            </a:r>
          </a:p>
          <a:p>
            <a:endParaRPr lang="en-GB" dirty="0"/>
          </a:p>
          <a:p>
            <a:r>
              <a:rPr lang="en-GB" dirty="0"/>
              <a:t>Each stage is important and will help you with your future career.</a:t>
            </a:r>
          </a:p>
        </p:txBody>
      </p:sp>
    </p:spTree>
    <p:extLst>
      <p:ext uri="{BB962C8B-B14F-4D97-AF65-F5344CB8AC3E}">
        <p14:creationId xmlns:p14="http://schemas.microsoft.com/office/powerpoint/2010/main" val="17764326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A"/>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5F75BAC-EF87-4A5B-9907-1EB068C817F7}"/>
              </a:ext>
            </a:extLst>
          </p:cNvPr>
          <p:cNvGraphicFramePr/>
          <p:nvPr>
            <p:extLst>
              <p:ext uri="{D42A27DB-BD31-4B8C-83A1-F6EECF244321}">
                <p14:modId xmlns:p14="http://schemas.microsoft.com/office/powerpoint/2010/main" val="1597716778"/>
              </p:ext>
            </p:extLst>
          </p:nvPr>
        </p:nvGraphicFramePr>
        <p:xfrm>
          <a:off x="305780" y="152125"/>
          <a:ext cx="8532440" cy="575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95836" y="2308013"/>
            <a:ext cx="2952328" cy="1440160"/>
          </a:xfrm>
        </p:spPr>
        <p:txBody>
          <a:bodyPr>
            <a:normAutofit/>
          </a:bodyPr>
          <a:lstStyle/>
          <a:p>
            <a:pPr algn="ctr"/>
            <a:r>
              <a:rPr lang="en-GB" sz="2400" dirty="0"/>
              <a:t>Why go to</a:t>
            </a:r>
            <a:br>
              <a:rPr lang="en-GB" sz="2400" dirty="0"/>
            </a:br>
            <a:r>
              <a:rPr lang="en-GB" sz="2400" dirty="0"/>
              <a:t> university?</a:t>
            </a:r>
          </a:p>
        </p:txBody>
      </p:sp>
    </p:spTree>
    <p:extLst>
      <p:ext uri="{BB962C8B-B14F-4D97-AF65-F5344CB8AC3E}">
        <p14:creationId xmlns:p14="http://schemas.microsoft.com/office/powerpoint/2010/main" val="869493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786A43F-D234-4AD2-8130-10DCD76ECD4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455" r="20455"/>
          <a:stretch/>
        </p:blipFill>
        <p:spPr/>
      </p:pic>
      <p:sp>
        <p:nvSpPr>
          <p:cNvPr id="2" name="Title 1"/>
          <p:cNvSpPr>
            <a:spLocks noGrp="1"/>
          </p:cNvSpPr>
          <p:nvPr>
            <p:ph type="title"/>
          </p:nvPr>
        </p:nvSpPr>
        <p:spPr>
          <a:xfrm>
            <a:off x="6328864" y="836712"/>
            <a:ext cx="2592288" cy="1730144"/>
          </a:xfrm>
        </p:spPr>
        <p:txBody>
          <a:bodyPr/>
          <a:lstStyle/>
          <a:p>
            <a:r>
              <a:rPr lang="en-GB" dirty="0"/>
              <a:t>“I don’t know what I want to study…”</a:t>
            </a:r>
          </a:p>
        </p:txBody>
      </p:sp>
      <p:sp>
        <p:nvSpPr>
          <p:cNvPr id="3" name="Content Placeholder 2"/>
          <p:cNvSpPr>
            <a:spLocks noGrp="1"/>
          </p:cNvSpPr>
          <p:nvPr>
            <p:ph idx="1"/>
          </p:nvPr>
        </p:nvSpPr>
        <p:spPr>
          <a:xfrm>
            <a:off x="6300192" y="2996952"/>
            <a:ext cx="2592288" cy="3177048"/>
          </a:xfrm>
        </p:spPr>
        <p:txBody>
          <a:bodyPr/>
          <a:lstStyle/>
          <a:p>
            <a:r>
              <a:rPr lang="en-GB" altLang="en-US" dirty="0"/>
              <a:t>80% of employers don’t ask for a particular degree subject</a:t>
            </a:r>
            <a:endParaRPr lang="en-GB" dirty="0"/>
          </a:p>
          <a:p>
            <a:endParaRPr lang="en-GB" dirty="0"/>
          </a:p>
          <a:p>
            <a:r>
              <a:rPr lang="en-GB" dirty="0"/>
              <a:t>The job market is competitive</a:t>
            </a:r>
          </a:p>
        </p:txBody>
      </p:sp>
    </p:spTree>
    <p:extLst>
      <p:ext uri="{BB962C8B-B14F-4D97-AF65-F5344CB8AC3E}">
        <p14:creationId xmlns:p14="http://schemas.microsoft.com/office/powerpoint/2010/main" val="24746528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04779-D093-4707-9004-CAF26EBE8218}"/>
              </a:ext>
            </a:extLst>
          </p:cNvPr>
          <p:cNvPicPr>
            <a:picLocks noChangeAspect="1"/>
          </p:cNvPicPr>
          <p:nvPr/>
        </p:nvPicPr>
        <p:blipFill>
          <a:blip r:embed="rId3">
            <a:extLst>
              <a:ext uri="{28A0092B-C50C-407E-A947-70E740481C1C}">
                <a14:useLocalDpi xmlns:a14="http://schemas.microsoft.com/office/drawing/2010/main" val="0"/>
              </a:ext>
            </a:extLst>
          </a:blip>
          <a:srcRect l="38552" t="428" r="2350" b="-428"/>
          <a:stretch>
            <a:fillRect/>
          </a:stretch>
        </p:blipFill>
        <p:spPr>
          <a:xfrm>
            <a:off x="0" y="44624"/>
            <a:ext cx="6084168" cy="6863367"/>
          </a:xfrm>
          <a:prstGeom prst="rect">
            <a:avLst/>
          </a:prstGeom>
        </p:spPr>
      </p:pic>
      <p:sp>
        <p:nvSpPr>
          <p:cNvPr id="2" name="Title 1"/>
          <p:cNvSpPr>
            <a:spLocks noGrp="1"/>
          </p:cNvSpPr>
          <p:nvPr>
            <p:ph type="title"/>
          </p:nvPr>
        </p:nvSpPr>
        <p:spPr>
          <a:xfrm>
            <a:off x="6300192" y="332656"/>
            <a:ext cx="2592288" cy="1730144"/>
          </a:xfrm>
        </p:spPr>
        <p:txBody>
          <a:bodyPr wrap="square" anchor="b">
            <a:normAutofit/>
          </a:bodyPr>
          <a:lstStyle/>
          <a:p>
            <a:r>
              <a:rPr lang="en-GB" sz="3000" dirty="0"/>
              <a:t>Employability</a:t>
            </a:r>
          </a:p>
        </p:txBody>
      </p:sp>
      <p:sp>
        <p:nvSpPr>
          <p:cNvPr id="3" name="Content Placeholder 2"/>
          <p:cNvSpPr>
            <a:spLocks noGrp="1"/>
          </p:cNvSpPr>
          <p:nvPr>
            <p:ph idx="1"/>
          </p:nvPr>
        </p:nvSpPr>
        <p:spPr>
          <a:xfrm>
            <a:off x="6300192" y="2214000"/>
            <a:ext cx="2592288" cy="4383352"/>
          </a:xfrm>
        </p:spPr>
        <p:txBody>
          <a:bodyPr wrap="square" anchor="t">
            <a:normAutofit/>
          </a:bodyPr>
          <a:lstStyle/>
          <a:p>
            <a:pPr marL="457200" indent="-457200">
              <a:lnSpc>
                <a:spcPct val="90000"/>
              </a:lnSpc>
              <a:buFont typeface="+mj-lt"/>
              <a:buAutoNum type="arabicPeriod"/>
            </a:pPr>
            <a:r>
              <a:rPr lang="en-GB" dirty="0"/>
              <a:t>Confidence</a:t>
            </a:r>
          </a:p>
          <a:p>
            <a:pPr marL="457200" indent="-457200">
              <a:lnSpc>
                <a:spcPct val="90000"/>
              </a:lnSpc>
              <a:buFont typeface="+mj-lt"/>
              <a:buAutoNum type="arabicPeriod"/>
            </a:pPr>
            <a:r>
              <a:rPr lang="en-GB" dirty="0"/>
              <a:t>Communication skills</a:t>
            </a:r>
          </a:p>
          <a:p>
            <a:pPr marL="457200" indent="-457200">
              <a:lnSpc>
                <a:spcPct val="90000"/>
              </a:lnSpc>
              <a:buFont typeface="+mj-lt"/>
              <a:buAutoNum type="arabicPeriod"/>
            </a:pPr>
            <a:r>
              <a:rPr lang="en-GB" dirty="0"/>
              <a:t>Time management</a:t>
            </a:r>
          </a:p>
          <a:p>
            <a:pPr marL="457200" indent="-457200">
              <a:lnSpc>
                <a:spcPct val="90000"/>
              </a:lnSpc>
              <a:buFont typeface="+mj-lt"/>
              <a:buAutoNum type="arabicPeriod"/>
            </a:pPr>
            <a:r>
              <a:rPr lang="en-GB" dirty="0"/>
              <a:t>Problem solving and flexibility</a:t>
            </a:r>
          </a:p>
          <a:p>
            <a:pPr marL="457200" indent="-457200">
              <a:lnSpc>
                <a:spcPct val="90000"/>
              </a:lnSpc>
              <a:buFont typeface="+mj-lt"/>
              <a:buAutoNum type="arabicPeriod"/>
            </a:pPr>
            <a:r>
              <a:rPr lang="en-GB" dirty="0"/>
              <a:t>Budgeting and money management</a:t>
            </a:r>
          </a:p>
          <a:p>
            <a:pPr marL="457200" indent="-457200">
              <a:lnSpc>
                <a:spcPct val="90000"/>
              </a:lnSpc>
              <a:buFont typeface="+mj-lt"/>
              <a:buAutoNum type="arabicPeriod"/>
            </a:pPr>
            <a:r>
              <a:rPr lang="en-GB" dirty="0"/>
              <a:t>Independence</a:t>
            </a:r>
          </a:p>
        </p:txBody>
      </p:sp>
      <p:sp>
        <p:nvSpPr>
          <p:cNvPr id="4" name="Slide Number Placeholder 3" hidden="1"/>
          <p:cNvSpPr>
            <a:spLocks noGrp="1"/>
          </p:cNvSpPr>
          <p:nvPr>
            <p:ph type="sldNum" sz="quarter" idx="10"/>
          </p:nvPr>
        </p:nvSpPr>
        <p:spPr/>
        <p:txBody>
          <a:bodyPr/>
          <a:lstStyle/>
          <a:p>
            <a:pPr>
              <a:spcAft>
                <a:spcPts val="600"/>
              </a:spcAft>
            </a:pPr>
            <a:fld id="{DCF6A46F-80AB-49F3-8C7E-9717ED945456}" type="slidenum">
              <a:rPr lang="en-GB" altLang="en-US" smtClean="0"/>
              <a:pPr>
                <a:spcAft>
                  <a:spcPts val="600"/>
                </a:spcAft>
              </a:pPr>
              <a:t>8</a:t>
            </a:fld>
            <a:endParaRPr lang="en-GB" altLang="en-US"/>
          </a:p>
        </p:txBody>
      </p:sp>
    </p:spTree>
    <p:extLst>
      <p:ext uri="{BB962C8B-B14F-4D97-AF65-F5344CB8AC3E}">
        <p14:creationId xmlns:p14="http://schemas.microsoft.com/office/powerpoint/2010/main" val="28120714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 person using a computer sitting on top of a chair&#10;&#10;Description automatically generated">
            <a:extLst>
              <a:ext uri="{FF2B5EF4-FFF2-40B4-BE49-F238E27FC236}">
                <a16:creationId xmlns:a16="http://schemas.microsoft.com/office/drawing/2014/main" id="{565A1D50-766E-4C3F-A2CF-3B6A4D37F4CB}"/>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94" t="18072" r="394" b="40580"/>
          <a:stretch/>
        </p:blipFill>
        <p:spPr>
          <a:xfrm>
            <a:off x="-36512" y="0"/>
            <a:ext cx="9202027" cy="5697818"/>
          </a:xfrm>
          <a:noFill/>
        </p:spPr>
      </p:pic>
      <p:sp>
        <p:nvSpPr>
          <p:cNvPr id="5" name="Title 4">
            <a:extLst>
              <a:ext uri="{FF2B5EF4-FFF2-40B4-BE49-F238E27FC236}">
                <a16:creationId xmlns:a16="http://schemas.microsoft.com/office/drawing/2014/main" id="{363EA7CD-F009-46AA-8F7A-319F0735E1E3}"/>
              </a:ext>
            </a:extLst>
          </p:cNvPr>
          <p:cNvSpPr>
            <a:spLocks noGrp="1"/>
          </p:cNvSpPr>
          <p:nvPr>
            <p:ph type="title"/>
          </p:nvPr>
        </p:nvSpPr>
        <p:spPr>
          <a:xfrm>
            <a:off x="251520" y="5805264"/>
            <a:ext cx="8568952" cy="936104"/>
          </a:xfrm>
        </p:spPr>
        <p:txBody>
          <a:bodyPr wrap="square" anchor="ctr">
            <a:normAutofit/>
          </a:bodyPr>
          <a:lstStyle/>
          <a:p>
            <a:r>
              <a:rPr lang="en-GB" dirty="0"/>
              <a:t>Research</a:t>
            </a:r>
          </a:p>
        </p:txBody>
      </p:sp>
    </p:spTree>
    <p:extLst>
      <p:ext uri="{BB962C8B-B14F-4D97-AF65-F5344CB8AC3E}">
        <p14:creationId xmlns:p14="http://schemas.microsoft.com/office/powerpoint/2010/main" val="2804571379"/>
      </p:ext>
    </p:extLst>
  </p:cSld>
  <p:clrMapOvr>
    <a:masterClrMapping/>
  </p:clrMapOvr>
  <p:transition>
    <p:fade/>
  </p:transition>
</p:sld>
</file>

<file path=ppt/theme/theme1.xml><?xml version="1.0" encoding="utf-8"?>
<a:theme xmlns:a="http://schemas.openxmlformats.org/drawingml/2006/main" name="UoR Theme">
  <a:themeElements>
    <a:clrScheme name="2020">
      <a:dk1>
        <a:sysClr val="windowText" lastClr="000000"/>
      </a:dk1>
      <a:lt1>
        <a:sysClr val="window" lastClr="FFFFFF"/>
      </a:lt1>
      <a:dk2>
        <a:srgbClr val="44546A"/>
      </a:dk2>
      <a:lt2>
        <a:srgbClr val="E7E6E6"/>
      </a:lt2>
      <a:accent1>
        <a:srgbClr val="D2515E"/>
      </a:accent1>
      <a:accent2>
        <a:srgbClr val="E56849"/>
      </a:accent2>
      <a:accent3>
        <a:srgbClr val="FDCF41"/>
      </a:accent3>
      <a:accent4>
        <a:srgbClr val="97A926"/>
      </a:accent4>
      <a:accent5>
        <a:srgbClr val="5EA59A"/>
      </a:accent5>
      <a:accent6>
        <a:srgbClr val="216A95"/>
      </a:accent6>
      <a:hlink>
        <a:srgbClr val="424F90"/>
      </a:hlink>
      <a:folHlink>
        <a:srgbClr val="955864"/>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4BA174CC79004CAFE417162D836E52" ma:contentTypeVersion="12" ma:contentTypeDescription="Create a new document." ma:contentTypeScope="" ma:versionID="64176ec338838d9fb96eefb2a850f839">
  <xsd:schema xmlns:xsd="http://www.w3.org/2001/XMLSchema" xmlns:xs="http://www.w3.org/2001/XMLSchema" xmlns:p="http://schemas.microsoft.com/office/2006/metadata/properties" xmlns:ns2="a5fbc626-e2b5-4415-86de-6616ec8df65f" xmlns:ns3="5d04adec-f6b2-4bb3-85a2-50df14d8aead" targetNamespace="http://schemas.microsoft.com/office/2006/metadata/properties" ma:root="true" ma:fieldsID="511bf0b5e622d519749bfb0b9b8e4733" ns2:_="" ns3:_="">
    <xsd:import namespace="a5fbc626-e2b5-4415-86de-6616ec8df65f"/>
    <xsd:import namespace="5d04adec-f6b2-4bb3-85a2-50df14d8a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bc626-e2b5-4415-86de-6616ec8df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4adec-f6b2-4bb3-85a2-50df14d8ae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B47077-7776-4DEA-BE0F-90B31EDD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bc626-e2b5-4415-86de-6616ec8df65f"/>
    <ds:schemaRef ds:uri="5d04adec-f6b2-4bb3-85a2-50df14d8a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A6C753-E401-4FA0-A95D-555D1C19DF66}">
  <ds:schemaRefs>
    <ds:schemaRef ds:uri="http://schemas.microsoft.com/office/infopath/2007/PartnerControls"/>
    <ds:schemaRef ds:uri="http://schemas.microsoft.com/office/2006/documentManagement/types"/>
    <ds:schemaRef ds:uri="5d04adec-f6b2-4bb3-85a2-50df14d8aead"/>
    <ds:schemaRef ds:uri="a5fbc626-e2b5-4415-86de-6616ec8df65f"/>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F5A0E629-20F3-4F87-9785-5DD9D7A1B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On-screen Show (4:3)</PresentationFormat>
  <Paragraphs>80</Paragraphs>
  <Slides>10</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Effra</vt:lpstr>
      <vt:lpstr>Arial</vt:lpstr>
      <vt:lpstr>Arial Bold</vt:lpstr>
      <vt:lpstr>UoR Theme</vt:lpstr>
      <vt:lpstr>1_UoR Theme off-white background</vt:lpstr>
      <vt:lpstr>Introduction to Higher Education</vt:lpstr>
      <vt:lpstr>WHAT WE WILL COVER </vt:lpstr>
      <vt:lpstr>What could your next steps be?</vt:lpstr>
      <vt:lpstr>PowerPoint Presentation</vt:lpstr>
      <vt:lpstr>Progression</vt:lpstr>
      <vt:lpstr>Why go to  university?</vt:lpstr>
      <vt:lpstr>“I don’t know what I want to study…”</vt:lpstr>
      <vt:lpstr>Employability</vt:lpstr>
      <vt:lpstr>Research</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Higher Education</dc:title>
  <dc:creator>Sally Pardoe</dc:creator>
  <cp:lastModifiedBy>Lydia Heenan</cp:lastModifiedBy>
  <cp:revision>17</cp:revision>
  <dcterms:created xsi:type="dcterms:W3CDTF">2020-11-24T12:22:00Z</dcterms:created>
  <dcterms:modified xsi:type="dcterms:W3CDTF">2025-11-10T13:27:52Z</dcterms:modified>
</cp:coreProperties>
</file>